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301" r:id="rId5"/>
    <p:sldId id="259" r:id="rId6"/>
    <p:sldId id="260" r:id="rId7"/>
    <p:sldId id="304" r:id="rId8"/>
    <p:sldId id="303" r:id="rId9"/>
    <p:sldId id="261" r:id="rId10"/>
    <p:sldId id="293" r:id="rId11"/>
    <p:sldId id="262" r:id="rId12"/>
    <p:sldId id="280" r:id="rId13"/>
    <p:sldId id="279" r:id="rId14"/>
    <p:sldId id="264" r:id="rId15"/>
    <p:sldId id="294" r:id="rId16"/>
    <p:sldId id="265" r:id="rId17"/>
    <p:sldId id="267" r:id="rId18"/>
    <p:sldId id="268" r:id="rId19"/>
    <p:sldId id="300" r:id="rId20"/>
    <p:sldId id="270" r:id="rId21"/>
    <p:sldId id="272" r:id="rId22"/>
    <p:sldId id="306" r:id="rId23"/>
    <p:sldId id="274" r:id="rId24"/>
    <p:sldId id="295" r:id="rId25"/>
    <p:sldId id="296" r:id="rId26"/>
    <p:sldId id="283" r:id="rId27"/>
    <p:sldId id="278" r:id="rId28"/>
    <p:sldId id="284" r:id="rId29"/>
    <p:sldId id="285" r:id="rId30"/>
    <p:sldId id="287" r:id="rId31"/>
    <p:sldId id="286" r:id="rId32"/>
    <p:sldId id="291" r:id="rId33"/>
    <p:sldId id="308" r:id="rId34"/>
    <p:sldId id="288" r:id="rId35"/>
    <p:sldId id="289" r:id="rId36"/>
    <p:sldId id="302" r:id="rId37"/>
    <p:sldId id="281" r:id="rId38"/>
    <p:sldId id="310" r:id="rId39"/>
    <p:sldId id="297" r:id="rId40"/>
    <p:sldId id="282" r:id="rId41"/>
    <p:sldId id="312" r:id="rId42"/>
    <p:sldId id="298" r:id="rId43"/>
    <p:sldId id="292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BE326A5-C165-5E46-B940-C8F7D75B4D4E}">
          <p14:sldIdLst>
            <p14:sldId id="256"/>
          </p14:sldIdLst>
        </p14:section>
        <p14:section name="Intro" id="{D34718FC-5714-DE48-B5C7-644A967FF0F5}">
          <p14:sldIdLst>
            <p14:sldId id="257"/>
            <p14:sldId id="258"/>
            <p14:sldId id="301"/>
            <p14:sldId id="259"/>
            <p14:sldId id="260"/>
            <p14:sldId id="304"/>
            <p14:sldId id="303"/>
            <p14:sldId id="261"/>
          </p14:sldIdLst>
        </p14:section>
        <p14:section name="Glimpse Clouds" id="{9AB58EA1-77C1-4E48-8A45-B48E4537788A}">
          <p14:sldIdLst>
            <p14:sldId id="293"/>
            <p14:sldId id="262"/>
            <p14:sldId id="280"/>
            <p14:sldId id="279"/>
            <p14:sldId id="264"/>
            <p14:sldId id="294"/>
            <p14:sldId id="265"/>
            <p14:sldId id="267"/>
          </p14:sldIdLst>
        </p14:section>
        <p14:section name="Object-level Reasoning" id="{AF7F40AF-623B-AE4C-BE8E-92A824F02EF1}">
          <p14:sldIdLst>
            <p14:sldId id="268"/>
            <p14:sldId id="300"/>
            <p14:sldId id="270"/>
            <p14:sldId id="272"/>
            <p14:sldId id="306"/>
            <p14:sldId id="274"/>
            <p14:sldId id="295"/>
            <p14:sldId id="296"/>
            <p14:sldId id="283"/>
            <p14:sldId id="278"/>
          </p14:sldIdLst>
        </p14:section>
        <p14:section name="Counterfactual Learning" id="{639032AB-D7A8-9042-A6D2-8A27FE647CA6}">
          <p14:sldIdLst>
            <p14:sldId id="284"/>
            <p14:sldId id="285"/>
            <p14:sldId id="287"/>
            <p14:sldId id="286"/>
            <p14:sldId id="291"/>
            <p14:sldId id="308"/>
            <p14:sldId id="288"/>
            <p14:sldId id="289"/>
            <p14:sldId id="302"/>
          </p14:sldIdLst>
        </p14:section>
        <p14:section name="Conclusion" id="{40E86963-8235-CB4A-849C-60F297520FE4}">
          <p14:sldIdLst>
            <p14:sldId id="281"/>
            <p14:sldId id="310"/>
            <p14:sldId id="297"/>
            <p14:sldId id="282"/>
            <p14:sldId id="312"/>
            <p14:sldId id="298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59"/>
    <p:restoredTop sz="72876"/>
  </p:normalViewPr>
  <p:slideViewPr>
    <p:cSldViewPr snapToGrid="0" snapToObjects="1">
      <p:cViewPr varScale="1">
        <p:scale>
          <a:sx n="83" d="100"/>
          <a:sy n="83" d="100"/>
        </p:scale>
        <p:origin x="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2000" dirty="0"/>
              <a:t>Impact of</a:t>
            </a:r>
            <a:r>
              <a:rPr lang="fr-FR" sz="2000" baseline="0" dirty="0"/>
              <a:t> the attention </a:t>
            </a:r>
            <a:r>
              <a:rPr lang="fr-FR" sz="2000" baseline="0" dirty="0" err="1"/>
              <a:t>mechanism</a:t>
            </a:r>
            <a:endParaRPr lang="fr-FR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Global 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Feuil1!$A$2:$A$3</c:f>
              <c:strCache>
                <c:ptCount val="2"/>
                <c:pt idx="0">
                  <c:v>NTU</c:v>
                </c:pt>
                <c:pt idx="1">
                  <c:v>NUCLA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88</c:v>
                </c:pt>
                <c:pt idx="1">
                  <c:v>83.2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88-5E4F-B38C-484F84145E1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Glimpse Clouds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Feuil1!$A$2:$A$3</c:f>
              <c:strCache>
                <c:ptCount val="2"/>
                <c:pt idx="0">
                  <c:v>NTU</c:v>
                </c:pt>
                <c:pt idx="1">
                  <c:v>NUCLA</c:v>
                </c:pt>
              </c:strCache>
            </c:strRef>
          </c:cat>
          <c:val>
            <c:numRef>
              <c:f>Feuil1!$C$2:$C$3</c:f>
              <c:numCache>
                <c:formatCode>General</c:formatCode>
                <c:ptCount val="2"/>
                <c:pt idx="0">
                  <c:v>89.9</c:v>
                </c:pt>
                <c:pt idx="1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88-5E4F-B38C-484F84145E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8360591"/>
        <c:axId val="595806303"/>
      </c:barChart>
      <c:catAx>
        <c:axId val="598360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95806303"/>
        <c:crosses val="autoZero"/>
        <c:auto val="1"/>
        <c:lblAlgn val="ctr"/>
        <c:lblOffset val="100"/>
        <c:noMultiLvlLbl val="0"/>
      </c:catAx>
      <c:valAx>
        <c:axId val="595806303"/>
        <c:scaling>
          <c:orientation val="minMax"/>
          <c:max val="91"/>
          <c:min val="8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98360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Impact of the </a:t>
            </a:r>
            <a:r>
              <a:rPr lang="fr-FR" dirty="0" err="1"/>
              <a:t>object</a:t>
            </a:r>
            <a:r>
              <a:rPr lang="fr-FR" dirty="0"/>
              <a:t> relation network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R3D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Something-Something</c:v>
                </c:pt>
                <c:pt idx="1">
                  <c:v>VLOG</c:v>
                </c:pt>
                <c:pt idx="2">
                  <c:v>EPIC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33.6</c:v>
                </c:pt>
                <c:pt idx="1">
                  <c:v>39.700000000000003</c:v>
                </c:pt>
                <c:pt idx="2">
                  <c:v>34.200000000000003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88-5E4F-B38C-484F84145E1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ORN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Something-Something</c:v>
                </c:pt>
                <c:pt idx="1">
                  <c:v>VLOG</c:v>
                </c:pt>
                <c:pt idx="2">
                  <c:v>EPIC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35.97</c:v>
                </c:pt>
                <c:pt idx="1">
                  <c:v>44.7</c:v>
                </c:pt>
                <c:pt idx="2">
                  <c:v>40.89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88-5E4F-B38C-484F84145E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8360591"/>
        <c:axId val="595806303"/>
      </c:barChart>
      <c:catAx>
        <c:axId val="598360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95806303"/>
        <c:crosses val="autoZero"/>
        <c:auto val="1"/>
        <c:lblAlgn val="ctr"/>
        <c:lblOffset val="100"/>
        <c:noMultiLvlLbl val="0"/>
      </c:catAx>
      <c:valAx>
        <c:axId val="595806303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98360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2D pixel </a:t>
            </a:r>
            <a:r>
              <a:rPr lang="fr-FR" dirty="0" err="1"/>
              <a:t>error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block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Human non-CF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Bottom block</c:v>
                </c:pt>
                <c:pt idx="1">
                  <c:v>Middle block</c:v>
                </c:pt>
                <c:pt idx="2">
                  <c:v>Top block</c:v>
                </c:pt>
                <c:pt idx="3">
                  <c:v>Avg block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13.67</c:v>
                </c:pt>
                <c:pt idx="1">
                  <c:v>53.15</c:v>
                </c:pt>
                <c:pt idx="2">
                  <c:v>108.6</c:v>
                </c:pt>
                <c:pt idx="3">
                  <c:v>58.473333333333329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F6-2542-88AF-FAA83D08878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Human CF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Bottom block</c:v>
                </c:pt>
                <c:pt idx="1">
                  <c:v>Middle block</c:v>
                </c:pt>
                <c:pt idx="2">
                  <c:v>Top block</c:v>
                </c:pt>
                <c:pt idx="3">
                  <c:v>Avg block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13.99</c:v>
                </c:pt>
                <c:pt idx="1">
                  <c:v>49.65</c:v>
                </c:pt>
                <c:pt idx="2">
                  <c:v>99.98</c:v>
                </c:pt>
                <c:pt idx="3">
                  <c:v>54.54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F6-2542-88AF-FAA83D088782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CoPhyNet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Bottom block</c:v>
                </c:pt>
                <c:pt idx="1">
                  <c:v>Middle block</c:v>
                </c:pt>
                <c:pt idx="2">
                  <c:v>Top block</c:v>
                </c:pt>
                <c:pt idx="3">
                  <c:v>Avg block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4.4000000000000004</c:v>
                </c:pt>
                <c:pt idx="1">
                  <c:v>23.26</c:v>
                </c:pt>
                <c:pt idx="2">
                  <c:v>57.1</c:v>
                </c:pt>
                <c:pt idx="3">
                  <c:v>28.253333333333334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F6-2542-88AF-FAA83D088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8"/>
        <c:overlap val="-27"/>
        <c:axId val="488691119"/>
        <c:axId val="488830719"/>
      </c:barChart>
      <c:catAx>
        <c:axId val="488691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88830719"/>
        <c:crosses val="autoZero"/>
        <c:auto val="1"/>
        <c:lblAlgn val="ctr"/>
        <c:lblOffset val="100"/>
        <c:noMultiLvlLbl val="0"/>
      </c:catAx>
      <c:valAx>
        <c:axId val="488830719"/>
        <c:scaling>
          <c:orientation val="minMax"/>
          <c:max val="1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88691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41320-BB66-424B-89F8-1494DA97417E}" type="datetimeFigureOut">
              <a:rPr lang="fr-FR" smtClean="0"/>
              <a:t>01/07/2020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1FF96-2093-0348-8171-CB6A03EF35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73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357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09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38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4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087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361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17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754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988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993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80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139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8783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08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023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795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755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734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111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589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160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25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13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337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286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093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075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716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834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445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600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2444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4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5605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8444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8216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523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970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333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937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83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62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1FF96-2093-0348-8171-CB6A03EF351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713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7D5C4-C189-E041-93AC-992E766D1695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A5C-7B88-9646-8662-203F87D857E6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4E69A-CB0B-FE48-81CF-D83989FCE181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89279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13E2-8E94-0D45-BD7A-23F32B56F6DF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92522-BB61-C645-91D1-E1226DA588A6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1648-8A12-B04D-BD1C-702B31215150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DCD30-674A-0A43-B67B-A4CB808B0231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2EEE0-CCFD-1B40-A6F8-EE8387B8A83D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45F5B-F23B-A14B-8814-9AF93ADFB0B2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BC8D-E77B-2F40-B5D6-FD7D3FD045E8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63087-2DEA-B44A-ADFE-486CF6C4972D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B8A8A-CBEA-D245-9911-C2F992684A74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4508B-F1F4-B344-B50F-1E6FE40F5D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enbarade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10.mp4"/><Relationship Id="rId7" Type="http://schemas.openxmlformats.org/officeDocument/2006/relationships/image" Target="../media/image2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10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8.mp4"/><Relationship Id="rId7" Type="http://schemas.openxmlformats.org/officeDocument/2006/relationships/image" Target="../media/image15.png"/><Relationship Id="rId12" Type="http://schemas.openxmlformats.org/officeDocument/2006/relationships/image" Target="../media/image2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9.png"/><Relationship Id="rId4" Type="http://schemas.openxmlformats.org/officeDocument/2006/relationships/video" Target="../media/media8.mp4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8" Type="http://schemas.openxmlformats.org/officeDocument/2006/relationships/image" Target="../media/image37.png"/><Relationship Id="rId3" Type="http://schemas.openxmlformats.org/officeDocument/2006/relationships/image" Target="../media/image33.emf"/><Relationship Id="rId7" Type="http://schemas.openxmlformats.org/officeDocument/2006/relationships/image" Target="../media/image260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4" Type="http://schemas.openxmlformats.org/officeDocument/2006/relationships/image" Target="../media/image34.emf"/><Relationship Id="rId14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3" Type="http://schemas.openxmlformats.org/officeDocument/2006/relationships/image" Target="../media/image33.emf"/><Relationship Id="rId21" Type="http://schemas.openxmlformats.org/officeDocument/2006/relationships/image" Target="../media/image41.png"/><Relationship Id="rId7" Type="http://schemas.openxmlformats.org/officeDocument/2006/relationships/image" Target="../media/image260.png"/><Relationship Id="rId12" Type="http://schemas.openxmlformats.org/officeDocument/2006/relationships/image" Target="../media/image38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11" Type="http://schemas.openxmlformats.org/officeDocument/2006/relationships/image" Target="../media/image300.png"/><Relationship Id="rId5" Type="http://schemas.openxmlformats.org/officeDocument/2006/relationships/image" Target="../media/image240.png"/><Relationship Id="rId15" Type="http://schemas.openxmlformats.org/officeDocument/2006/relationships/image" Target="../media/image340.png"/><Relationship Id="rId10" Type="http://schemas.openxmlformats.org/officeDocument/2006/relationships/image" Target="../media/image290.png"/><Relationship Id="rId19" Type="http://schemas.openxmlformats.org/officeDocument/2006/relationships/image" Target="../media/image39.png"/><Relationship Id="rId4" Type="http://schemas.openxmlformats.org/officeDocument/2006/relationships/image" Target="../media/image34.emf"/><Relationship Id="rId9" Type="http://schemas.openxmlformats.org/officeDocument/2006/relationships/image" Target="../media/image280.png"/><Relationship Id="rId1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8.png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emf"/><Relationship Id="rId11" Type="http://schemas.openxmlformats.org/officeDocument/2006/relationships/image" Target="../media/image46.png"/><Relationship Id="rId5" Type="http://schemas.openxmlformats.org/officeDocument/2006/relationships/image" Target="../media/image37.emf"/><Relationship Id="rId10" Type="http://schemas.openxmlformats.org/officeDocument/2006/relationships/image" Target="../media/image45.png"/><Relationship Id="rId4" Type="http://schemas.openxmlformats.org/officeDocument/2006/relationships/image" Target="../media/image36.emf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13" Type="http://schemas.openxmlformats.org/officeDocument/2006/relationships/image" Target="../media/image19.png"/><Relationship Id="rId3" Type="http://schemas.microsoft.com/office/2007/relationships/media" Target="../media/media6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8.mp4"/><Relationship Id="rId11" Type="http://schemas.openxmlformats.org/officeDocument/2006/relationships/image" Target="../media/image17.png"/><Relationship Id="rId5" Type="http://schemas.microsoft.com/office/2007/relationships/media" Target="../media/media8.mp4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video" Target="../media/media6.mp4"/><Relationship Id="rId9" Type="http://schemas.openxmlformats.org/officeDocument/2006/relationships/image" Target="../media/image16.png"/><Relationship Id="rId1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3.png"/><Relationship Id="rId3" Type="http://schemas.microsoft.com/office/2007/relationships/media" Target="../media/media12.mp4"/><Relationship Id="rId7" Type="http://schemas.openxmlformats.org/officeDocument/2006/relationships/image" Target="../media/image53.png"/><Relationship Id="rId12" Type="http://schemas.openxmlformats.org/officeDocument/2006/relationships/image" Target="../media/image62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notesSlide" Target="../notesSlides/notesSlide29.xml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6.png"/><Relationship Id="rId4" Type="http://schemas.openxmlformats.org/officeDocument/2006/relationships/video" Target="../media/media12.mp4"/><Relationship Id="rId9" Type="http://schemas.openxmlformats.org/officeDocument/2006/relationships/image" Target="../media/image55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tif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9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0.png"/><Relationship Id="rId11" Type="http://schemas.openxmlformats.org/officeDocument/2006/relationships/image" Target="../media/image67.png"/><Relationship Id="rId5" Type="http://schemas.openxmlformats.org/officeDocument/2006/relationships/image" Target="../media/image570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5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3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40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10" Type="http://schemas.openxmlformats.org/officeDocument/2006/relationships/chart" Target="../charts/chart3.xml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8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image" Target="../media/image23.tiff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3" Type="http://schemas.microsoft.com/office/2007/relationships/media" Target="../media/media7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17.png"/><Relationship Id="rId5" Type="http://schemas.microsoft.com/office/2007/relationships/media" Target="../media/media8.mp4"/><Relationship Id="rId10" Type="http://schemas.openxmlformats.org/officeDocument/2006/relationships/image" Target="../media/image16.png"/><Relationship Id="rId4" Type="http://schemas.openxmlformats.org/officeDocument/2006/relationships/video" Target="../media/media7.mp4"/><Relationship Id="rId9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2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91.tiff"/><Relationship Id="rId5" Type="http://schemas.openxmlformats.org/officeDocument/2006/relationships/image" Target="../media/image90.tiff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89.png"/><Relationship Id="rId4" Type="http://schemas.openxmlformats.org/officeDocument/2006/relationships/image" Target="../media/image19.png"/><Relationship Id="rId9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5.mp4"/><Relationship Id="rId7" Type="http://schemas.openxmlformats.org/officeDocument/2006/relationships/image" Target="../media/image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5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19.png"/><Relationship Id="rId3" Type="http://schemas.microsoft.com/office/2007/relationships/media" Target="../media/media7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17.png"/><Relationship Id="rId5" Type="http://schemas.microsoft.com/office/2007/relationships/media" Target="../media/media8.mp4"/><Relationship Id="rId10" Type="http://schemas.openxmlformats.org/officeDocument/2006/relationships/image" Target="../media/image16.png"/><Relationship Id="rId4" Type="http://schemas.openxmlformats.org/officeDocument/2006/relationships/video" Target="../media/media7.mp4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871843"/>
            <a:ext cx="9144000" cy="2387600"/>
          </a:xfrm>
        </p:spPr>
        <p:txBody>
          <a:bodyPr/>
          <a:lstStyle/>
          <a:p>
            <a:r>
              <a:rPr lang="fr-FR" dirty="0" err="1"/>
              <a:t>Structured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Learning </a:t>
            </a:r>
            <a:br>
              <a:rPr lang="fr-FR" dirty="0"/>
            </a:br>
            <a:r>
              <a:rPr lang="fr-FR" dirty="0"/>
              <a:t>for Video </a:t>
            </a:r>
            <a:r>
              <a:rPr lang="fr-FR" dirty="0" err="1"/>
              <a:t>Analysis</a:t>
            </a:r>
            <a:endParaRPr lang="fr-FR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3999" y="3528767"/>
            <a:ext cx="9144000" cy="86937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Fabien </a:t>
            </a:r>
            <a:r>
              <a:rPr lang="fr-FR" dirty="0" err="1"/>
              <a:t>Baradel</a:t>
            </a:r>
            <a:endParaRPr lang="fr-FR" dirty="0"/>
          </a:p>
          <a:p>
            <a:r>
              <a:rPr lang="fr-FR" dirty="0"/>
              <a:t>PhD Candidate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523999" y="5774840"/>
            <a:ext cx="9144000" cy="4108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June</a:t>
            </a:r>
            <a:r>
              <a:rPr lang="fr-FR" dirty="0"/>
              <a:t>, 29th, 2020</a:t>
            </a:r>
          </a:p>
        </p:txBody>
      </p:sp>
      <p:sp>
        <p:nvSpPr>
          <p:cNvPr id="6" name="Rectangle 5"/>
          <p:cNvSpPr/>
          <p:nvPr/>
        </p:nvSpPr>
        <p:spPr>
          <a:xfrm>
            <a:off x="5032887" y="6451111"/>
            <a:ext cx="2126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hlinkClick r:id="rId3"/>
              </a:rPr>
              <a:t>fabienbaradel.github.io</a:t>
            </a:r>
            <a:endParaRPr lang="fr-FR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0" y="136177"/>
            <a:ext cx="3886200" cy="8763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750" y="4378"/>
            <a:ext cx="2476500" cy="11557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8D5A13-D02D-0241-8EC7-C9697F96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1</a:t>
            </a:fld>
            <a:endParaRPr lang="fr-FR" dirty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12D3ADC-634A-D44D-99E3-59DB56DAD7F7}"/>
              </a:ext>
            </a:extLst>
          </p:cNvPr>
          <p:cNvSpPr txBox="1">
            <a:spLocks/>
          </p:cNvSpPr>
          <p:nvPr/>
        </p:nvSpPr>
        <p:spPr>
          <a:xfrm>
            <a:off x="1523999" y="4873966"/>
            <a:ext cx="9144000" cy="4108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Advisors</a:t>
            </a:r>
            <a:r>
              <a:rPr lang="fr-FR" dirty="0"/>
              <a:t>: Christian Wolf &amp; Julien Mille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 Attention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0215979" y="5710019"/>
            <a:ext cx="1909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 err="1"/>
              <a:t>Yarbus</a:t>
            </a:r>
            <a:r>
              <a:rPr lang="en-US" dirty="0"/>
              <a:t>, 1976]</a:t>
            </a:r>
          </a:p>
          <a:p>
            <a:pPr algn="ctr"/>
            <a:r>
              <a:rPr lang="en-US" dirty="0"/>
              <a:t>[Roger et al, 2012]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F98AF4C-51CA-904C-A425-F8CF2F43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10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A2F6C6-26C9-CE4A-A857-30D50DD6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84" y="1448669"/>
            <a:ext cx="6550032" cy="50442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0BDAD5D-9DA8-334E-9334-EDEC811A9822}"/>
              </a:ext>
            </a:extLst>
          </p:cNvPr>
          <p:cNvSpPr txBox="1"/>
          <p:nvPr/>
        </p:nvSpPr>
        <p:spPr>
          <a:xfrm>
            <a:off x="466344" y="2852928"/>
            <a:ext cx="20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happening?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7181111-917A-A843-9C13-8D040FD6007E}"/>
              </a:ext>
            </a:extLst>
          </p:cNvPr>
          <p:cNvSpPr txBox="1"/>
          <p:nvPr/>
        </p:nvSpPr>
        <p:spPr>
          <a:xfrm>
            <a:off x="630459" y="3429000"/>
            <a:ext cx="175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/>
              <a:t>Winter </a:t>
            </a:r>
            <a:r>
              <a:rPr lang="fr-FR" i="1" dirty="0" err="1"/>
              <a:t>activities</a:t>
            </a:r>
            <a:endParaRPr lang="fr-FR" i="1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3194338-64B7-6141-9294-EFA68F71A60F}"/>
              </a:ext>
            </a:extLst>
          </p:cNvPr>
          <p:cNvSpPr/>
          <p:nvPr/>
        </p:nvSpPr>
        <p:spPr>
          <a:xfrm>
            <a:off x="4827634" y="1590303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6D6BC4A-CEAA-EC45-9954-83F3C9A8A26F}"/>
              </a:ext>
            </a:extLst>
          </p:cNvPr>
          <p:cNvSpPr/>
          <p:nvPr/>
        </p:nvSpPr>
        <p:spPr>
          <a:xfrm>
            <a:off x="3180522" y="2889000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579FAB-E4D3-0244-8968-72D957CD2347}"/>
              </a:ext>
            </a:extLst>
          </p:cNvPr>
          <p:cNvSpPr/>
          <p:nvPr/>
        </p:nvSpPr>
        <p:spPr>
          <a:xfrm>
            <a:off x="5556504" y="4093553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F6DBF7-BCAE-CE4E-B51A-85B5525B2A79}"/>
              </a:ext>
            </a:extLst>
          </p:cNvPr>
          <p:cNvSpPr/>
          <p:nvPr/>
        </p:nvSpPr>
        <p:spPr>
          <a:xfrm>
            <a:off x="8471983" y="2504232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6BE0599-88C9-6848-890B-5328E0683EF7}"/>
              </a:ext>
            </a:extLst>
          </p:cNvPr>
          <p:cNvSpPr/>
          <p:nvPr/>
        </p:nvSpPr>
        <p:spPr>
          <a:xfrm>
            <a:off x="8827681" y="4732806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E8FC08E-F633-6242-977F-27DC57F504CB}"/>
              </a:ext>
            </a:extLst>
          </p:cNvPr>
          <p:cNvSpPr/>
          <p:nvPr/>
        </p:nvSpPr>
        <p:spPr>
          <a:xfrm>
            <a:off x="7296793" y="4869331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71EFC11-F2AE-704B-9D32-796EA152D182}"/>
              </a:ext>
            </a:extLst>
          </p:cNvPr>
          <p:cNvSpPr/>
          <p:nvPr/>
        </p:nvSpPr>
        <p:spPr>
          <a:xfrm>
            <a:off x="3878182" y="5498251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831B7F1-4782-C342-BB5A-A8A6B54BAFB0}"/>
              </a:ext>
            </a:extLst>
          </p:cNvPr>
          <p:cNvSpPr/>
          <p:nvPr/>
        </p:nvSpPr>
        <p:spPr>
          <a:xfrm>
            <a:off x="3608434" y="4512544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F29FBC6-FED6-4041-AF67-B8F35012116C}"/>
              </a:ext>
            </a:extLst>
          </p:cNvPr>
          <p:cNvCxnSpPr>
            <a:cxnSpLocks/>
            <a:stCxn id="42" idx="5"/>
            <a:endCxn id="12" idx="1"/>
          </p:cNvCxnSpPr>
          <p:nvPr/>
        </p:nvCxnSpPr>
        <p:spPr>
          <a:xfrm>
            <a:off x="8104017" y="2421607"/>
            <a:ext cx="446973" cy="161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3F498DB-16B8-014B-A4EC-A07C010F0AEE}"/>
              </a:ext>
            </a:extLst>
          </p:cNvPr>
          <p:cNvCxnSpPr>
            <a:cxnSpLocks/>
            <a:stCxn id="48" idx="5"/>
            <a:endCxn id="13" idx="0"/>
          </p:cNvCxnSpPr>
          <p:nvPr/>
        </p:nvCxnSpPr>
        <p:spPr>
          <a:xfrm>
            <a:off x="6887137" y="3879472"/>
            <a:ext cx="2210292" cy="8533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C0A6D77-FBB9-EB44-9952-7774602B7D2F}"/>
              </a:ext>
            </a:extLst>
          </p:cNvPr>
          <p:cNvCxnSpPr>
            <a:cxnSpLocks/>
            <a:stCxn id="13" idx="2"/>
            <a:endCxn id="14" idx="6"/>
          </p:cNvCxnSpPr>
          <p:nvPr/>
        </p:nvCxnSpPr>
        <p:spPr>
          <a:xfrm flipH="1">
            <a:off x="7836289" y="5002806"/>
            <a:ext cx="991392" cy="136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DD2B1D7-A3B1-0B4E-83A6-2E405C34A6F1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6096000" y="4363553"/>
            <a:ext cx="1200793" cy="775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F8977D4-981F-9642-B425-68A4C3EE86ED}"/>
              </a:ext>
            </a:extLst>
          </p:cNvPr>
          <p:cNvCxnSpPr>
            <a:cxnSpLocks/>
            <a:stCxn id="11" idx="3"/>
            <a:endCxn id="15" idx="7"/>
          </p:cNvCxnSpPr>
          <p:nvPr/>
        </p:nvCxnSpPr>
        <p:spPr>
          <a:xfrm flipH="1">
            <a:off x="4338671" y="4554472"/>
            <a:ext cx="1296840" cy="10228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A9C2215-B10B-F640-90CE-972D446EA01D}"/>
              </a:ext>
            </a:extLst>
          </p:cNvPr>
          <p:cNvCxnSpPr>
            <a:cxnSpLocks/>
            <a:stCxn id="15" idx="0"/>
            <a:endCxn id="16" idx="5"/>
          </p:cNvCxnSpPr>
          <p:nvPr/>
        </p:nvCxnSpPr>
        <p:spPr>
          <a:xfrm flipH="1" flipV="1">
            <a:off x="4068923" y="4973463"/>
            <a:ext cx="79007" cy="524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73A87339-38F8-5945-997C-9306D0478C87}"/>
              </a:ext>
            </a:extLst>
          </p:cNvPr>
          <p:cNvCxnSpPr>
            <a:cxnSpLocks/>
            <a:stCxn id="16" idx="0"/>
            <a:endCxn id="10" idx="5"/>
          </p:cNvCxnSpPr>
          <p:nvPr/>
        </p:nvCxnSpPr>
        <p:spPr>
          <a:xfrm flipH="1" flipV="1">
            <a:off x="3641011" y="3349919"/>
            <a:ext cx="237171" cy="11626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>
            <a:extLst>
              <a:ext uri="{FF2B5EF4-FFF2-40B4-BE49-F238E27FC236}">
                <a16:creationId xmlns:a16="http://schemas.microsoft.com/office/drawing/2014/main" id="{18A1B235-B3FA-684A-88A1-05F8EB2BA41F}"/>
              </a:ext>
            </a:extLst>
          </p:cNvPr>
          <p:cNvSpPr/>
          <p:nvPr/>
        </p:nvSpPr>
        <p:spPr>
          <a:xfrm>
            <a:off x="7643528" y="1960688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BC08815C-CC22-E048-8B2B-AE0D93A99758}"/>
              </a:ext>
            </a:extLst>
          </p:cNvPr>
          <p:cNvCxnSpPr>
            <a:cxnSpLocks/>
            <a:stCxn id="9" idx="6"/>
            <a:endCxn id="42" idx="2"/>
          </p:cNvCxnSpPr>
          <p:nvPr/>
        </p:nvCxnSpPr>
        <p:spPr>
          <a:xfrm>
            <a:off x="5367130" y="1860303"/>
            <a:ext cx="2276398" cy="3703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>
            <a:extLst>
              <a:ext uri="{FF2B5EF4-FFF2-40B4-BE49-F238E27FC236}">
                <a16:creationId xmlns:a16="http://schemas.microsoft.com/office/drawing/2014/main" id="{4B913073-0258-0A44-AF10-D43CC36C5147}"/>
              </a:ext>
            </a:extLst>
          </p:cNvPr>
          <p:cNvSpPr/>
          <p:nvPr/>
        </p:nvSpPr>
        <p:spPr>
          <a:xfrm>
            <a:off x="6426648" y="3418553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D5E779C-248C-7E43-8355-17EEF0A512AD}"/>
              </a:ext>
            </a:extLst>
          </p:cNvPr>
          <p:cNvCxnSpPr>
            <a:cxnSpLocks/>
            <a:stCxn id="12" idx="3"/>
            <a:endCxn id="48" idx="7"/>
          </p:cNvCxnSpPr>
          <p:nvPr/>
        </p:nvCxnSpPr>
        <p:spPr>
          <a:xfrm flipH="1">
            <a:off x="6887137" y="2965151"/>
            <a:ext cx="1663853" cy="5324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2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 Attention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0215979" y="5710019"/>
            <a:ext cx="1909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 err="1"/>
              <a:t>Yarbus</a:t>
            </a:r>
            <a:r>
              <a:rPr lang="en-US" dirty="0"/>
              <a:t>, 1976]</a:t>
            </a:r>
          </a:p>
          <a:p>
            <a:pPr algn="ctr"/>
            <a:r>
              <a:rPr lang="en-US" dirty="0"/>
              <a:t>[Roger et al, 2012]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F98AF4C-51CA-904C-A425-F8CF2F43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A2F6C6-26C9-CE4A-A857-30D50DD6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84" y="1448669"/>
            <a:ext cx="6550032" cy="50442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0BDAD5D-9DA8-334E-9334-EDEC811A9822}"/>
              </a:ext>
            </a:extLst>
          </p:cNvPr>
          <p:cNvSpPr txBox="1"/>
          <p:nvPr/>
        </p:nvSpPr>
        <p:spPr>
          <a:xfrm>
            <a:off x="315667" y="2852928"/>
            <a:ext cx="238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Charlie </a:t>
            </a:r>
            <a:r>
              <a:rPr lang="fr-FR" b="1" dirty="0" err="1"/>
              <a:t>doing</a:t>
            </a:r>
            <a:r>
              <a:rPr lang="fr-FR" b="1" dirty="0"/>
              <a:t>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7181111-917A-A843-9C13-8D040FD6007E}"/>
              </a:ext>
            </a:extLst>
          </p:cNvPr>
          <p:cNvSpPr txBox="1"/>
          <p:nvPr/>
        </p:nvSpPr>
        <p:spPr>
          <a:xfrm>
            <a:off x="1034096" y="3429000"/>
            <a:ext cx="9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/>
              <a:t>Walking</a:t>
            </a:r>
            <a:endParaRPr lang="fr-FR" i="1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3194338-64B7-6141-9294-EFA68F71A60F}"/>
              </a:ext>
            </a:extLst>
          </p:cNvPr>
          <p:cNvSpPr/>
          <p:nvPr/>
        </p:nvSpPr>
        <p:spPr>
          <a:xfrm>
            <a:off x="3249377" y="1827460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579FAB-E4D3-0244-8968-72D957CD2347}"/>
              </a:ext>
            </a:extLst>
          </p:cNvPr>
          <p:cNvSpPr/>
          <p:nvPr/>
        </p:nvSpPr>
        <p:spPr>
          <a:xfrm>
            <a:off x="7759302" y="3624769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F6DBF7-BCAE-CE4E-B51A-85B5525B2A79}"/>
              </a:ext>
            </a:extLst>
          </p:cNvPr>
          <p:cNvSpPr/>
          <p:nvPr/>
        </p:nvSpPr>
        <p:spPr>
          <a:xfrm>
            <a:off x="5680959" y="4143511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6BE0599-88C9-6848-890B-5328E0683EF7}"/>
              </a:ext>
            </a:extLst>
          </p:cNvPr>
          <p:cNvSpPr/>
          <p:nvPr/>
        </p:nvSpPr>
        <p:spPr>
          <a:xfrm>
            <a:off x="8183024" y="3780469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E8FC08E-F633-6242-977F-27DC57F504CB}"/>
              </a:ext>
            </a:extLst>
          </p:cNvPr>
          <p:cNvSpPr/>
          <p:nvPr/>
        </p:nvSpPr>
        <p:spPr>
          <a:xfrm>
            <a:off x="7663743" y="3966553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F29FBC6-FED6-4041-AF67-B8F35012116C}"/>
              </a:ext>
            </a:extLst>
          </p:cNvPr>
          <p:cNvCxnSpPr>
            <a:cxnSpLocks/>
            <a:stCxn id="42" idx="5"/>
            <a:endCxn id="12" idx="0"/>
          </p:cNvCxnSpPr>
          <p:nvPr/>
        </p:nvCxnSpPr>
        <p:spPr>
          <a:xfrm flipH="1">
            <a:off x="5950707" y="1909588"/>
            <a:ext cx="1780463" cy="22339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3F498DB-16B8-014B-A4EC-A07C010F0AEE}"/>
              </a:ext>
            </a:extLst>
          </p:cNvPr>
          <p:cNvCxnSpPr>
            <a:cxnSpLocks/>
            <a:stCxn id="48" idx="5"/>
            <a:endCxn id="13" idx="0"/>
          </p:cNvCxnSpPr>
          <p:nvPr/>
        </p:nvCxnSpPr>
        <p:spPr>
          <a:xfrm>
            <a:off x="8296778" y="3692526"/>
            <a:ext cx="155994" cy="879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C0A6D77-FBB9-EB44-9952-7774602B7D2F}"/>
              </a:ext>
            </a:extLst>
          </p:cNvPr>
          <p:cNvCxnSpPr>
            <a:cxnSpLocks/>
            <a:stCxn id="13" idx="2"/>
            <a:endCxn id="14" idx="6"/>
          </p:cNvCxnSpPr>
          <p:nvPr/>
        </p:nvCxnSpPr>
        <p:spPr>
          <a:xfrm>
            <a:off x="8183024" y="4050469"/>
            <a:ext cx="20215" cy="186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DD2B1D7-A3B1-0B4E-83A6-2E405C34A6F1}"/>
              </a:ext>
            </a:extLst>
          </p:cNvPr>
          <p:cNvCxnSpPr>
            <a:cxnSpLocks/>
            <a:stCxn id="14" idx="7"/>
            <a:endCxn id="11" idx="6"/>
          </p:cNvCxnSpPr>
          <p:nvPr/>
        </p:nvCxnSpPr>
        <p:spPr>
          <a:xfrm flipV="1">
            <a:off x="8124232" y="3894769"/>
            <a:ext cx="174566" cy="1508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>
            <a:extLst>
              <a:ext uri="{FF2B5EF4-FFF2-40B4-BE49-F238E27FC236}">
                <a16:creationId xmlns:a16="http://schemas.microsoft.com/office/drawing/2014/main" id="{18A1B235-B3FA-684A-88A1-05F8EB2BA41F}"/>
              </a:ext>
            </a:extLst>
          </p:cNvPr>
          <p:cNvSpPr/>
          <p:nvPr/>
        </p:nvSpPr>
        <p:spPr>
          <a:xfrm>
            <a:off x="7270681" y="1448669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BC08815C-CC22-E048-8B2B-AE0D93A99758}"/>
              </a:ext>
            </a:extLst>
          </p:cNvPr>
          <p:cNvCxnSpPr>
            <a:cxnSpLocks/>
            <a:stCxn id="9" idx="6"/>
            <a:endCxn id="42" idx="2"/>
          </p:cNvCxnSpPr>
          <p:nvPr/>
        </p:nvCxnSpPr>
        <p:spPr>
          <a:xfrm flipV="1">
            <a:off x="3788873" y="1718669"/>
            <a:ext cx="3481808" cy="3787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>
            <a:extLst>
              <a:ext uri="{FF2B5EF4-FFF2-40B4-BE49-F238E27FC236}">
                <a16:creationId xmlns:a16="http://schemas.microsoft.com/office/drawing/2014/main" id="{4B913073-0258-0A44-AF10-D43CC36C5147}"/>
              </a:ext>
            </a:extLst>
          </p:cNvPr>
          <p:cNvSpPr/>
          <p:nvPr/>
        </p:nvSpPr>
        <p:spPr>
          <a:xfrm>
            <a:off x="7836289" y="3231607"/>
            <a:ext cx="539496" cy="540000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D5E779C-248C-7E43-8355-17EEF0A512AD}"/>
              </a:ext>
            </a:extLst>
          </p:cNvPr>
          <p:cNvCxnSpPr>
            <a:cxnSpLocks/>
            <a:stCxn id="12" idx="6"/>
            <a:endCxn id="48" idx="2"/>
          </p:cNvCxnSpPr>
          <p:nvPr/>
        </p:nvCxnSpPr>
        <p:spPr>
          <a:xfrm flipV="1">
            <a:off x="6220455" y="3501607"/>
            <a:ext cx="1615834" cy="9119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 animBg="1"/>
      <p:bldP spid="12" grpId="0" animBg="1"/>
      <p:bldP spid="13" grpId="0" animBg="1"/>
      <p:bldP spid="14" grpId="0" animBg="1"/>
      <p:bldP spid="42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Action Recognition</a:t>
            </a:r>
            <a:br>
              <a:rPr lang="en-US" dirty="0"/>
            </a:br>
            <a:r>
              <a:rPr lang="en-US" i="1" dirty="0"/>
              <a:t>Baseline</a:t>
            </a:r>
          </a:p>
        </p:txBody>
      </p:sp>
      <p:grpSp>
        <p:nvGrpSpPr>
          <p:cNvPr id="37" name="Grouper 36"/>
          <p:cNvGrpSpPr/>
          <p:nvPr/>
        </p:nvGrpSpPr>
        <p:grpSpPr>
          <a:xfrm>
            <a:off x="2285024" y="3061720"/>
            <a:ext cx="690522" cy="716580"/>
            <a:chOff x="1654659" y="3072210"/>
            <a:chExt cx="690522" cy="716580"/>
          </a:xfrm>
        </p:grpSpPr>
        <p:sp>
          <p:nvSpPr>
            <p:cNvPr id="12" name="Opération manuelle 11"/>
            <p:cNvSpPr/>
            <p:nvPr/>
          </p:nvSpPr>
          <p:spPr>
            <a:xfrm rot="16200000">
              <a:off x="1641630" y="3085239"/>
              <a:ext cx="716580" cy="69052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715226" y="3245833"/>
              <a:ext cx="569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R3D</a:t>
              </a: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-649805" y="2317402"/>
            <a:ext cx="3425956" cy="1969865"/>
            <a:chOff x="721215" y="4503899"/>
            <a:chExt cx="3425956" cy="1969865"/>
          </a:xfrm>
        </p:grpSpPr>
        <p:pic>
          <p:nvPicPr>
            <p:cNvPr id="18" name="Image 17" descr="Capture d’écran 2020-04-24 à 17.15.5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553" y="4503899"/>
              <a:ext cx="3127618" cy="1597754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1Left"/>
              <a:lightRig rig="threePt" dir="t"/>
            </a:scene3d>
          </p:spPr>
        </p:pic>
        <p:pic>
          <p:nvPicPr>
            <p:cNvPr id="33" name="Image 32" descr="Capture d’écran 2020-04-24 à 17.15.5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90" y="4683844"/>
              <a:ext cx="3127618" cy="1597754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1Left"/>
              <a:lightRig rig="threePt" dir="t"/>
            </a:scene3d>
          </p:spPr>
        </p:pic>
        <p:pic>
          <p:nvPicPr>
            <p:cNvPr id="34" name="Image 33" descr="Capture d’écran 2020-04-24 à 17.15.5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15" y="4876010"/>
              <a:ext cx="3127618" cy="1597754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1Left"/>
              <a:lightRig rig="threePt" dir="t"/>
            </a:scene3d>
          </p:spPr>
        </p:pic>
      </p:grpSp>
      <p:grpSp>
        <p:nvGrpSpPr>
          <p:cNvPr id="11" name="Grouper 10"/>
          <p:cNvGrpSpPr/>
          <p:nvPr/>
        </p:nvGrpSpPr>
        <p:grpSpPr>
          <a:xfrm>
            <a:off x="2431799" y="2436082"/>
            <a:ext cx="3679056" cy="1867774"/>
            <a:chOff x="2431799" y="2436082"/>
            <a:chExt cx="3679056" cy="1867774"/>
          </a:xfrm>
        </p:grpSpPr>
        <p:sp>
          <p:nvSpPr>
            <p:cNvPr id="14" name="Cube 13"/>
            <p:cNvSpPr/>
            <p:nvPr/>
          </p:nvSpPr>
          <p:spPr>
            <a:xfrm>
              <a:off x="2876012" y="2436082"/>
              <a:ext cx="3234843" cy="1296000"/>
            </a:xfrm>
            <a:prstGeom prst="cube">
              <a:avLst/>
            </a:prstGeom>
            <a:solidFill>
              <a:schemeClr val="accent6"/>
            </a:solidFill>
            <a:scene3d>
              <a:camera prst="isometricOffAxis1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2657723" y="2721969"/>
              <a:ext cx="3234843" cy="1296000"/>
            </a:xfrm>
            <a:prstGeom prst="cube">
              <a:avLst/>
            </a:prstGeom>
            <a:solidFill>
              <a:schemeClr val="accent6"/>
            </a:solidFill>
            <a:scene3d>
              <a:camera prst="isometricOffAxis1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2431799" y="3007856"/>
              <a:ext cx="3234843" cy="1296000"/>
            </a:xfrm>
            <a:prstGeom prst="cube">
              <a:avLst/>
            </a:prstGeom>
            <a:solidFill>
              <a:schemeClr val="accent6"/>
            </a:solidFill>
            <a:scene3d>
              <a:camera prst="isometricOffAxis1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Cube 41"/>
          <p:cNvSpPr/>
          <p:nvPr/>
        </p:nvSpPr>
        <p:spPr>
          <a:xfrm>
            <a:off x="6595799" y="3216505"/>
            <a:ext cx="1279238" cy="306927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eur droit avec flèche 3"/>
          <p:cNvCxnSpPr>
            <a:endCxn id="12" idx="0"/>
          </p:cNvCxnSpPr>
          <p:nvPr/>
        </p:nvCxnSpPr>
        <p:spPr>
          <a:xfrm>
            <a:off x="1912776" y="3420009"/>
            <a:ext cx="37224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12" idx="2"/>
          </p:cNvCxnSpPr>
          <p:nvPr/>
        </p:nvCxnSpPr>
        <p:spPr>
          <a:xfrm flipV="1">
            <a:off x="2975546" y="3420009"/>
            <a:ext cx="3580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endCxn id="42" idx="2"/>
          </p:cNvCxnSpPr>
          <p:nvPr/>
        </p:nvCxnSpPr>
        <p:spPr>
          <a:xfrm flipV="1">
            <a:off x="5199882" y="3408334"/>
            <a:ext cx="1395917" cy="1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7875037" y="3369968"/>
            <a:ext cx="1259632" cy="116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409676" y="308408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pooling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977132" y="3059489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classifier</a:t>
            </a:r>
            <a:endParaRPr lang="en-US" dirty="0"/>
          </a:p>
        </p:txBody>
      </p:sp>
      <p:sp>
        <p:nvSpPr>
          <p:cNvPr id="47" name="ZoneTexte 46"/>
          <p:cNvSpPr txBox="1"/>
          <p:nvPr/>
        </p:nvSpPr>
        <p:spPr>
          <a:xfrm>
            <a:off x="9134669" y="318530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label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110855" y="5171060"/>
            <a:ext cx="4353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Limitations</a:t>
            </a:r>
          </a:p>
          <a:p>
            <a:pPr algn="ctr"/>
            <a:r>
              <a:rPr lang="en-US" dirty="0"/>
              <a:t>What about fine-grained human actions?</a:t>
            </a:r>
          </a:p>
          <a:p>
            <a:pPr algn="ctr"/>
            <a:r>
              <a:rPr lang="en-US" dirty="0"/>
              <a:t>How to focus on relevant parts of the video?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49962" y="483060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Video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589026" y="4830604"/>
            <a:ext cx="137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159026" y="1868258"/>
            <a:ext cx="337931" cy="3463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E923CD-541D-2F42-84C3-6872CC9B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12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CD185D-4B60-4E4F-AAA3-00E488B59385}"/>
                  </a:ext>
                </a:extLst>
              </p:cNvPr>
              <p:cNvSpPr/>
              <p:nvPr/>
            </p:nvSpPr>
            <p:spPr>
              <a:xfrm>
                <a:off x="4680162" y="4422536"/>
                <a:ext cx="404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CD185D-4B60-4E4F-AAA3-00E488B59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62" y="4422536"/>
                <a:ext cx="4045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3C101-AF2E-F04D-BF13-F673A56631AA}"/>
                  </a:ext>
                </a:extLst>
              </p:cNvPr>
              <p:cNvSpPr/>
              <p:nvPr/>
            </p:nvSpPr>
            <p:spPr>
              <a:xfrm>
                <a:off x="7041581" y="2887749"/>
                <a:ext cx="404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33C101-AF2E-F04D-BF13-F673A5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581" y="2887749"/>
                <a:ext cx="4045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63EF1E-1D5B-9540-8AED-3DF14144DAEF}"/>
                  </a:ext>
                </a:extLst>
              </p:cNvPr>
              <p:cNvSpPr/>
              <p:nvPr/>
            </p:nvSpPr>
            <p:spPr>
              <a:xfrm>
                <a:off x="2998557" y="3488390"/>
                <a:ext cx="412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63EF1E-1D5B-9540-8AED-3DF14144D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557" y="3488390"/>
                <a:ext cx="4126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7C22B4-801D-2B46-A16E-60BC0CADD143}"/>
                  </a:ext>
                </a:extLst>
              </p:cNvPr>
              <p:cNvSpPr/>
              <p:nvPr/>
            </p:nvSpPr>
            <p:spPr>
              <a:xfrm>
                <a:off x="3154575" y="3951983"/>
                <a:ext cx="466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7C22B4-801D-2B46-A16E-60BC0CADD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75" y="3951983"/>
                <a:ext cx="466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8BFEBE-768D-5641-978A-E79C7D38F94F}"/>
                  </a:ext>
                </a:extLst>
              </p:cNvPr>
              <p:cNvSpPr/>
              <p:nvPr/>
            </p:nvSpPr>
            <p:spPr>
              <a:xfrm>
                <a:off x="3197592" y="2204286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F8BFEBE-768D-5641-978A-E79C7D38F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92" y="2204286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8E3735E-568F-F146-A49F-FA49638A5724}"/>
                  </a:ext>
                </a:extLst>
              </p:cNvPr>
              <p:cNvSpPr/>
              <p:nvPr/>
            </p:nvSpPr>
            <p:spPr>
              <a:xfrm>
                <a:off x="2981" y="1730090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8E3735E-568F-F146-A49F-FA49638A5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" y="1730090"/>
                <a:ext cx="3804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9BF094B-DD75-D44F-8D3E-83F66201734D}"/>
              </a:ext>
            </a:extLst>
          </p:cNvPr>
          <p:cNvCxnSpPr>
            <a:cxnSpLocks/>
          </p:cNvCxnSpPr>
          <p:nvPr/>
        </p:nvCxnSpPr>
        <p:spPr>
          <a:xfrm flipV="1">
            <a:off x="3235515" y="2009839"/>
            <a:ext cx="587864" cy="8188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03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0" grpId="0"/>
      <p:bldP spid="46" grpId="0"/>
      <p:bldP spid="47" grpId="0"/>
      <p:bldP spid="13" grpId="0"/>
      <p:bldP spid="25" grpId="0"/>
      <p:bldP spid="6" grpId="0"/>
      <p:bldP spid="30" grpId="0"/>
      <p:bldP spid="7" grpId="0"/>
      <p:bldP spid="8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Glimpse Clouds</a:t>
            </a:r>
            <a:br>
              <a:rPr lang="en-US" dirty="0"/>
            </a:br>
            <a:r>
              <a:rPr lang="en-US" i="1" dirty="0"/>
              <a:t>Method</a:t>
            </a:r>
          </a:p>
        </p:txBody>
      </p:sp>
      <p:grpSp>
        <p:nvGrpSpPr>
          <p:cNvPr id="42" name="Grouper 41"/>
          <p:cNvGrpSpPr/>
          <p:nvPr/>
        </p:nvGrpSpPr>
        <p:grpSpPr>
          <a:xfrm>
            <a:off x="2285024" y="3061720"/>
            <a:ext cx="690522" cy="716580"/>
            <a:chOff x="1654659" y="3072210"/>
            <a:chExt cx="690522" cy="716580"/>
          </a:xfrm>
        </p:grpSpPr>
        <p:sp>
          <p:nvSpPr>
            <p:cNvPr id="43" name="Opération manuelle 42"/>
            <p:cNvSpPr/>
            <p:nvPr/>
          </p:nvSpPr>
          <p:spPr>
            <a:xfrm rot="16200000">
              <a:off x="1641630" y="3085239"/>
              <a:ext cx="716580" cy="69052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715226" y="3245833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R3D</a:t>
              </a:r>
            </a:p>
          </p:txBody>
        </p:sp>
      </p:grpSp>
      <p:grpSp>
        <p:nvGrpSpPr>
          <p:cNvPr id="51" name="Grouper 50"/>
          <p:cNvGrpSpPr/>
          <p:nvPr/>
        </p:nvGrpSpPr>
        <p:grpSpPr>
          <a:xfrm>
            <a:off x="2431799" y="2436082"/>
            <a:ext cx="3679056" cy="1867774"/>
            <a:chOff x="2431799" y="2436082"/>
            <a:chExt cx="3679056" cy="1867774"/>
          </a:xfrm>
        </p:grpSpPr>
        <p:sp>
          <p:nvSpPr>
            <p:cNvPr id="52" name="Cube 51"/>
            <p:cNvSpPr/>
            <p:nvPr/>
          </p:nvSpPr>
          <p:spPr>
            <a:xfrm>
              <a:off x="2876012" y="2436082"/>
              <a:ext cx="3234843" cy="1296000"/>
            </a:xfrm>
            <a:prstGeom prst="cube">
              <a:avLst/>
            </a:prstGeom>
            <a:solidFill>
              <a:schemeClr val="accent6"/>
            </a:solidFill>
            <a:scene3d>
              <a:camera prst="isometricOffAxis1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2657723" y="2721969"/>
              <a:ext cx="3234843" cy="1296000"/>
            </a:xfrm>
            <a:prstGeom prst="cube">
              <a:avLst/>
            </a:prstGeom>
            <a:solidFill>
              <a:schemeClr val="accent6"/>
            </a:solidFill>
            <a:scene3d>
              <a:camera prst="isometricOffAxis1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2431799" y="3007856"/>
              <a:ext cx="3234843" cy="1296000"/>
            </a:xfrm>
            <a:prstGeom prst="cube">
              <a:avLst/>
            </a:prstGeom>
            <a:solidFill>
              <a:schemeClr val="accent6"/>
            </a:solidFill>
            <a:scene3d>
              <a:camera prst="isometricOffAxis1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Connecteur droit avec flèche 54"/>
          <p:cNvCxnSpPr>
            <a:endCxn id="53" idx="0"/>
          </p:cNvCxnSpPr>
          <p:nvPr/>
        </p:nvCxnSpPr>
        <p:spPr>
          <a:xfrm>
            <a:off x="1912776" y="3420009"/>
            <a:ext cx="37224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53" idx="2"/>
          </p:cNvCxnSpPr>
          <p:nvPr/>
        </p:nvCxnSpPr>
        <p:spPr>
          <a:xfrm flipV="1">
            <a:off x="2975546" y="3420009"/>
            <a:ext cx="35805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>
            <a:off x="3300366" y="1849208"/>
            <a:ext cx="971998" cy="183669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eur en angle 3"/>
          <p:cNvCxnSpPr>
            <a:stCxn id="43" idx="2"/>
            <a:endCxn id="21" idx="2"/>
          </p:cNvCxnSpPr>
          <p:nvPr/>
        </p:nvCxnSpPr>
        <p:spPr>
          <a:xfrm flipV="1">
            <a:off x="2975546" y="1964001"/>
            <a:ext cx="324820" cy="1456009"/>
          </a:xfrm>
          <a:prstGeom prst="bentConnector3">
            <a:avLst>
              <a:gd name="adj1" fmla="val 382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3356084" y="1510578"/>
            <a:ext cx="94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</a:t>
            </a:r>
          </a:p>
        </p:txBody>
      </p:sp>
      <p:cxnSp>
        <p:nvCxnSpPr>
          <p:cNvPr id="61" name="Connecteur droit avec flèche 60"/>
          <p:cNvCxnSpPr>
            <a:stCxn id="21" idx="5"/>
          </p:cNvCxnSpPr>
          <p:nvPr/>
        </p:nvCxnSpPr>
        <p:spPr>
          <a:xfrm flipV="1">
            <a:off x="4272364" y="1917968"/>
            <a:ext cx="1629330" cy="1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872084" y="173674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human pose</a:t>
            </a:r>
          </a:p>
        </p:txBody>
      </p:sp>
      <p:grpSp>
        <p:nvGrpSpPr>
          <p:cNvPr id="180" name="Grouper 179"/>
          <p:cNvGrpSpPr/>
          <p:nvPr/>
        </p:nvGrpSpPr>
        <p:grpSpPr>
          <a:xfrm>
            <a:off x="5901694" y="3526000"/>
            <a:ext cx="643812" cy="350190"/>
            <a:chOff x="5901694" y="3526000"/>
            <a:chExt cx="643812" cy="350190"/>
          </a:xfrm>
        </p:grpSpPr>
        <p:cxnSp>
          <p:nvCxnSpPr>
            <p:cNvPr id="50" name="Connecteur en arc 49"/>
            <p:cNvCxnSpPr>
              <a:stCxn id="20" idx="3"/>
              <a:endCxn id="20" idx="0"/>
            </p:cNvCxnSpPr>
            <p:nvPr/>
          </p:nvCxnSpPr>
          <p:spPr>
            <a:xfrm flipH="1" flipV="1">
              <a:off x="6223600" y="3526000"/>
              <a:ext cx="321906" cy="175095"/>
            </a:xfrm>
            <a:prstGeom prst="curvedConnector4">
              <a:avLst>
                <a:gd name="adj1" fmla="val -47827"/>
                <a:gd name="adj2" fmla="val 23588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à coins arrondis 19"/>
            <p:cNvSpPr/>
            <p:nvPr/>
          </p:nvSpPr>
          <p:spPr>
            <a:xfrm>
              <a:off x="5901694" y="3526000"/>
              <a:ext cx="643812" cy="3501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RNN</a:t>
              </a:r>
            </a:p>
          </p:txBody>
        </p:sp>
      </p:grpSp>
      <p:cxnSp>
        <p:nvCxnSpPr>
          <p:cNvPr id="58" name="Connecteur en angle 57"/>
          <p:cNvCxnSpPr>
            <a:stCxn id="21" idx="5"/>
            <a:endCxn id="20" idx="1"/>
          </p:cNvCxnSpPr>
          <p:nvPr/>
        </p:nvCxnSpPr>
        <p:spPr>
          <a:xfrm>
            <a:off x="4272364" y="1918084"/>
            <a:ext cx="1629330" cy="1783011"/>
          </a:xfrm>
          <a:prstGeom prst="bentConnector3">
            <a:avLst>
              <a:gd name="adj1" fmla="val 688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à coins arrondis 30"/>
          <p:cNvSpPr/>
          <p:nvPr/>
        </p:nvSpPr>
        <p:spPr>
          <a:xfrm>
            <a:off x="7421502" y="5039730"/>
            <a:ext cx="1078445" cy="421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Worker 1</a:t>
            </a:r>
          </a:p>
        </p:txBody>
      </p:sp>
      <p:cxnSp>
        <p:nvCxnSpPr>
          <p:cNvPr id="99" name="Connecteur en arc 98"/>
          <p:cNvCxnSpPr>
            <a:stCxn id="31" idx="3"/>
            <a:endCxn id="31" idx="0"/>
          </p:cNvCxnSpPr>
          <p:nvPr/>
        </p:nvCxnSpPr>
        <p:spPr>
          <a:xfrm flipH="1" flipV="1">
            <a:off x="7960725" y="5039730"/>
            <a:ext cx="539222" cy="210836"/>
          </a:xfrm>
          <a:prstGeom prst="curvedConnector4">
            <a:avLst>
              <a:gd name="adj1" fmla="val -42394"/>
              <a:gd name="adj2" fmla="val 20842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à coins arrondis 31"/>
          <p:cNvSpPr/>
          <p:nvPr/>
        </p:nvSpPr>
        <p:spPr>
          <a:xfrm>
            <a:off x="7421502" y="5953170"/>
            <a:ext cx="1078445" cy="421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Worker N</a:t>
            </a:r>
          </a:p>
        </p:txBody>
      </p:sp>
      <p:cxnSp>
        <p:nvCxnSpPr>
          <p:cNvPr id="102" name="Connecteur en arc 101"/>
          <p:cNvCxnSpPr>
            <a:stCxn id="32" idx="3"/>
            <a:endCxn id="32" idx="0"/>
          </p:cNvCxnSpPr>
          <p:nvPr/>
        </p:nvCxnSpPr>
        <p:spPr>
          <a:xfrm flipH="1" flipV="1">
            <a:off x="7960725" y="5953170"/>
            <a:ext cx="539222" cy="210836"/>
          </a:xfrm>
          <a:prstGeom prst="curvedConnector4">
            <a:avLst>
              <a:gd name="adj1" fmla="val -42394"/>
              <a:gd name="adj2" fmla="val 20842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à coins arrondis 109"/>
          <p:cNvSpPr/>
          <p:nvPr/>
        </p:nvSpPr>
        <p:spPr>
          <a:xfrm>
            <a:off x="5394245" y="5483485"/>
            <a:ext cx="1237539" cy="61302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soft</a:t>
            </a:r>
          </a:p>
          <a:p>
            <a:pPr algn="ctr"/>
            <a:r>
              <a:rPr lang="en-US" dirty="0"/>
              <a:t>assignment</a:t>
            </a:r>
          </a:p>
        </p:txBody>
      </p:sp>
      <p:cxnSp>
        <p:nvCxnSpPr>
          <p:cNvPr id="113" name="Connecteur en arc 112"/>
          <p:cNvCxnSpPr>
            <a:cxnSpLocks/>
            <a:endCxn id="110" idx="1"/>
          </p:cNvCxnSpPr>
          <p:nvPr/>
        </p:nvCxnSpPr>
        <p:spPr>
          <a:xfrm>
            <a:off x="4262050" y="5630925"/>
            <a:ext cx="1132195" cy="15907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en arc 115"/>
          <p:cNvCxnSpPr>
            <a:cxnSpLocks/>
            <a:endCxn id="110" idx="1"/>
          </p:cNvCxnSpPr>
          <p:nvPr/>
        </p:nvCxnSpPr>
        <p:spPr>
          <a:xfrm flipV="1">
            <a:off x="4262050" y="5789996"/>
            <a:ext cx="1132195" cy="9484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en arc 118"/>
          <p:cNvCxnSpPr>
            <a:cxnSpLocks/>
            <a:stCxn id="110" idx="3"/>
            <a:endCxn id="31" idx="1"/>
          </p:cNvCxnSpPr>
          <p:nvPr/>
        </p:nvCxnSpPr>
        <p:spPr>
          <a:xfrm flipV="1">
            <a:off x="6631784" y="5250566"/>
            <a:ext cx="789718" cy="53943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en arc 121"/>
          <p:cNvCxnSpPr>
            <a:cxnSpLocks/>
            <a:stCxn id="110" idx="3"/>
            <a:endCxn id="32" idx="1"/>
          </p:cNvCxnSpPr>
          <p:nvPr/>
        </p:nvCxnSpPr>
        <p:spPr>
          <a:xfrm>
            <a:off x="6631784" y="5789996"/>
            <a:ext cx="789718" cy="37401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/>
          <p:cNvCxnSpPr>
            <a:stCxn id="31" idx="3"/>
            <a:endCxn id="151" idx="2"/>
          </p:cNvCxnSpPr>
          <p:nvPr/>
        </p:nvCxnSpPr>
        <p:spPr>
          <a:xfrm flipV="1">
            <a:off x="8499947" y="5249573"/>
            <a:ext cx="386940" cy="9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/>
          <p:cNvCxnSpPr>
            <a:stCxn id="32" idx="3"/>
            <a:endCxn id="152" idx="2"/>
          </p:cNvCxnSpPr>
          <p:nvPr/>
        </p:nvCxnSpPr>
        <p:spPr>
          <a:xfrm flipV="1">
            <a:off x="8499947" y="6158815"/>
            <a:ext cx="407326" cy="5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ube 150"/>
          <p:cNvSpPr/>
          <p:nvPr/>
        </p:nvSpPr>
        <p:spPr>
          <a:xfrm>
            <a:off x="8886887" y="5114573"/>
            <a:ext cx="972000" cy="216000"/>
          </a:xfrm>
          <a:prstGeom prst="cub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/>
          <p:cNvSpPr/>
          <p:nvPr/>
        </p:nvSpPr>
        <p:spPr>
          <a:xfrm>
            <a:off x="8907273" y="6023815"/>
            <a:ext cx="972000" cy="216000"/>
          </a:xfrm>
          <a:prstGeom prst="cub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Connecteur droit avec flèche 154"/>
          <p:cNvCxnSpPr>
            <a:stCxn id="151" idx="4"/>
          </p:cNvCxnSpPr>
          <p:nvPr/>
        </p:nvCxnSpPr>
        <p:spPr>
          <a:xfrm>
            <a:off x="9804887" y="5249573"/>
            <a:ext cx="2908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>
            <a:stCxn id="152" idx="4"/>
          </p:cNvCxnSpPr>
          <p:nvPr/>
        </p:nvCxnSpPr>
        <p:spPr>
          <a:xfrm>
            <a:off x="9825273" y="6158815"/>
            <a:ext cx="2704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ZoneTexte 163"/>
          <p:cNvSpPr txBox="1"/>
          <p:nvPr/>
        </p:nvSpPr>
        <p:spPr>
          <a:xfrm>
            <a:off x="10095722" y="503973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label</a:t>
            </a:r>
          </a:p>
        </p:txBody>
      </p:sp>
      <p:sp>
        <p:nvSpPr>
          <p:cNvPr id="165" name="ZoneTexte 164"/>
          <p:cNvSpPr txBox="1"/>
          <p:nvPr/>
        </p:nvSpPr>
        <p:spPr>
          <a:xfrm>
            <a:off x="10095722" y="5947149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label</a:t>
            </a:r>
          </a:p>
        </p:txBody>
      </p:sp>
      <p:sp>
        <p:nvSpPr>
          <p:cNvPr id="166" name="ZoneTexte 165"/>
          <p:cNvSpPr txBox="1"/>
          <p:nvPr/>
        </p:nvSpPr>
        <p:spPr>
          <a:xfrm>
            <a:off x="7987066" y="2572704"/>
            <a:ext cx="3926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Loss</a:t>
            </a:r>
          </a:p>
          <a:p>
            <a:pPr algn="ctr"/>
            <a:r>
              <a:rPr lang="en-US" dirty="0"/>
              <a:t>Maximize distance between glimpses</a:t>
            </a:r>
          </a:p>
          <a:p>
            <a:pPr algn="ctr"/>
            <a:r>
              <a:rPr lang="en-US" dirty="0"/>
              <a:t>Good human pose estimation</a:t>
            </a:r>
          </a:p>
          <a:p>
            <a:pPr algn="ctr"/>
            <a:r>
              <a:rPr lang="en-US" dirty="0"/>
              <a:t>Cross-entropy loss</a:t>
            </a:r>
          </a:p>
        </p:txBody>
      </p:sp>
      <p:grpSp>
        <p:nvGrpSpPr>
          <p:cNvPr id="77" name="Grouper 76"/>
          <p:cNvGrpSpPr/>
          <p:nvPr/>
        </p:nvGrpSpPr>
        <p:grpSpPr>
          <a:xfrm>
            <a:off x="-649805" y="2317402"/>
            <a:ext cx="3425956" cy="1969865"/>
            <a:chOff x="721215" y="4503899"/>
            <a:chExt cx="3425956" cy="1969865"/>
          </a:xfrm>
        </p:grpSpPr>
        <p:pic>
          <p:nvPicPr>
            <p:cNvPr id="78" name="Image 77" descr="Capture d’écran 2020-04-24 à 17.15.5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553" y="4503899"/>
              <a:ext cx="3127618" cy="1597754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1Left"/>
              <a:lightRig rig="threePt" dir="t"/>
            </a:scene3d>
          </p:spPr>
        </p:pic>
        <p:pic>
          <p:nvPicPr>
            <p:cNvPr id="79" name="Image 78" descr="Capture d’écran 2020-04-24 à 17.15.5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90" y="4683844"/>
              <a:ext cx="3127618" cy="1597754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1Left"/>
              <a:lightRig rig="threePt" dir="t"/>
            </a:scene3d>
          </p:spPr>
        </p:pic>
        <p:pic>
          <p:nvPicPr>
            <p:cNvPr id="80" name="Image 79" descr="Capture d’écran 2020-04-24 à 17.15.5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215" y="4876010"/>
              <a:ext cx="3127618" cy="1597754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1Left"/>
              <a:lightRig rig="threePt" dir="t"/>
            </a:scene3d>
          </p:spPr>
        </p:pic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74AC0-7269-9149-92CA-E6B9418B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13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7397CE-0452-A64D-87C3-6FFC64772BE8}"/>
              </a:ext>
            </a:extLst>
          </p:cNvPr>
          <p:cNvSpPr/>
          <p:nvPr/>
        </p:nvSpPr>
        <p:spPr>
          <a:xfrm>
            <a:off x="5473791" y="4654798"/>
            <a:ext cx="1078446" cy="468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External</a:t>
            </a:r>
            <a:r>
              <a:rPr lang="fr-FR" sz="1600" dirty="0">
                <a:solidFill>
                  <a:schemeClr val="tx1"/>
                </a:solidFill>
              </a:rPr>
              <a:t> memory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995F4A77-026D-5747-9ECA-72616AC27CDF}"/>
              </a:ext>
            </a:extLst>
          </p:cNvPr>
          <p:cNvCxnSpPr>
            <a:cxnSpLocks/>
          </p:cNvCxnSpPr>
          <p:nvPr/>
        </p:nvCxnSpPr>
        <p:spPr>
          <a:xfrm>
            <a:off x="5974914" y="5123567"/>
            <a:ext cx="1" cy="3599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EA1B7D44-361F-9948-AFBB-A3A769425A97}"/>
              </a:ext>
            </a:extLst>
          </p:cNvPr>
          <p:cNvSpPr txBox="1"/>
          <p:nvPr/>
        </p:nvSpPr>
        <p:spPr>
          <a:xfrm>
            <a:off x="7347287" y="4355648"/>
            <a:ext cx="122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 concepts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6458468-8393-AC45-ACC5-D9A966AAB6BD}"/>
              </a:ext>
            </a:extLst>
          </p:cNvPr>
          <p:cNvSpPr/>
          <p:nvPr/>
        </p:nvSpPr>
        <p:spPr>
          <a:xfrm>
            <a:off x="610371" y="3116279"/>
            <a:ext cx="1211583" cy="547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52146F8-F872-7049-9C7F-E3C1E9B8AE4B}"/>
              </a:ext>
            </a:extLst>
          </p:cNvPr>
          <p:cNvSpPr/>
          <p:nvPr/>
        </p:nvSpPr>
        <p:spPr>
          <a:xfrm>
            <a:off x="410129" y="3553192"/>
            <a:ext cx="777111" cy="357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22B388A-2594-1C4A-A08B-DF03548FCC68}"/>
              </a:ext>
            </a:extLst>
          </p:cNvPr>
          <p:cNvSpPr/>
          <p:nvPr/>
        </p:nvSpPr>
        <p:spPr>
          <a:xfrm>
            <a:off x="3272109" y="3458208"/>
            <a:ext cx="777111" cy="3577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Connecteur en arc 113">
            <a:extLst>
              <a:ext uri="{FF2B5EF4-FFF2-40B4-BE49-F238E27FC236}">
                <a16:creationId xmlns:a16="http://schemas.microsoft.com/office/drawing/2014/main" id="{B1FEC60E-CF92-984C-AE83-E54747D03205}"/>
              </a:ext>
            </a:extLst>
          </p:cNvPr>
          <p:cNvCxnSpPr/>
          <p:nvPr/>
        </p:nvCxnSpPr>
        <p:spPr>
          <a:xfrm rot="5400000" flipH="1">
            <a:off x="4847280" y="2499871"/>
            <a:ext cx="189703" cy="2562936"/>
          </a:xfrm>
          <a:prstGeom prst="curvedConnector4">
            <a:avLst>
              <a:gd name="adj1" fmla="val -120504"/>
              <a:gd name="adj2" fmla="val 839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be 114">
            <a:extLst>
              <a:ext uri="{FF2B5EF4-FFF2-40B4-BE49-F238E27FC236}">
                <a16:creationId xmlns:a16="http://schemas.microsoft.com/office/drawing/2014/main" id="{99D32682-590E-DF4D-8428-9757D950408E}"/>
              </a:ext>
            </a:extLst>
          </p:cNvPr>
          <p:cNvSpPr/>
          <p:nvPr/>
        </p:nvSpPr>
        <p:spPr>
          <a:xfrm>
            <a:off x="3300366" y="4823730"/>
            <a:ext cx="972000" cy="216000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Connecteur en arc 116">
            <a:extLst>
              <a:ext uri="{FF2B5EF4-FFF2-40B4-BE49-F238E27FC236}">
                <a16:creationId xmlns:a16="http://schemas.microsoft.com/office/drawing/2014/main" id="{8CBAC207-E774-9443-A780-1925386DD901}"/>
              </a:ext>
            </a:extLst>
          </p:cNvPr>
          <p:cNvCxnSpPr>
            <a:endCxn id="115" idx="0"/>
          </p:cNvCxnSpPr>
          <p:nvPr/>
        </p:nvCxnSpPr>
        <p:spPr>
          <a:xfrm rot="16200000" flipH="1">
            <a:off x="3233144" y="4243508"/>
            <a:ext cx="1007742" cy="152701"/>
          </a:xfrm>
          <a:prstGeom prst="curvedConnector3">
            <a:avLst>
              <a:gd name="adj1" fmla="val 588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7463F31-F777-BE4F-AB71-8A2B34C72FDD}"/>
              </a:ext>
            </a:extLst>
          </p:cNvPr>
          <p:cNvSpPr/>
          <p:nvPr/>
        </p:nvSpPr>
        <p:spPr>
          <a:xfrm>
            <a:off x="3660662" y="3598899"/>
            <a:ext cx="1211583" cy="547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Connecteur en arc 120">
            <a:extLst>
              <a:ext uri="{FF2B5EF4-FFF2-40B4-BE49-F238E27FC236}">
                <a16:creationId xmlns:a16="http://schemas.microsoft.com/office/drawing/2014/main" id="{7ED82C9F-8D0A-364E-B479-227DB2B57262}"/>
              </a:ext>
            </a:extLst>
          </p:cNvPr>
          <p:cNvCxnSpPr/>
          <p:nvPr/>
        </p:nvCxnSpPr>
        <p:spPr>
          <a:xfrm rot="5400000">
            <a:off x="5206958" y="2970342"/>
            <a:ext cx="110794" cy="192249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ube 122">
            <a:extLst>
              <a:ext uri="{FF2B5EF4-FFF2-40B4-BE49-F238E27FC236}">
                <a16:creationId xmlns:a16="http://schemas.microsoft.com/office/drawing/2014/main" id="{E55FCE58-41F6-6141-8F11-F2BCBEA54816}"/>
              </a:ext>
            </a:extLst>
          </p:cNvPr>
          <p:cNvSpPr/>
          <p:nvPr/>
        </p:nvSpPr>
        <p:spPr>
          <a:xfrm>
            <a:off x="3300366" y="5102993"/>
            <a:ext cx="972000" cy="216000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Connecteur en arc 123">
            <a:extLst>
              <a:ext uri="{FF2B5EF4-FFF2-40B4-BE49-F238E27FC236}">
                <a16:creationId xmlns:a16="http://schemas.microsoft.com/office/drawing/2014/main" id="{7BDD476B-1E14-6C43-9500-5E007E732D30}"/>
              </a:ext>
            </a:extLst>
          </p:cNvPr>
          <p:cNvCxnSpPr>
            <a:stCxn id="120" idx="2"/>
            <a:endCxn id="123" idx="0"/>
          </p:cNvCxnSpPr>
          <p:nvPr/>
        </p:nvCxnSpPr>
        <p:spPr>
          <a:xfrm rot="5400000">
            <a:off x="3561696" y="4398234"/>
            <a:ext cx="956429" cy="453088"/>
          </a:xfrm>
          <a:prstGeom prst="curvedConnector3">
            <a:avLst>
              <a:gd name="adj1" fmla="val 606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ZoneTexte 125">
            <a:extLst>
              <a:ext uri="{FF2B5EF4-FFF2-40B4-BE49-F238E27FC236}">
                <a16:creationId xmlns:a16="http://schemas.microsoft.com/office/drawing/2014/main" id="{B5D88360-5F85-394F-8C05-222836067AC6}"/>
              </a:ext>
            </a:extLst>
          </p:cNvPr>
          <p:cNvSpPr txBox="1"/>
          <p:nvPr/>
        </p:nvSpPr>
        <p:spPr>
          <a:xfrm>
            <a:off x="2708946" y="489163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t=1</a:t>
            </a:r>
          </a:p>
        </p:txBody>
      </p:sp>
      <p:sp>
        <p:nvSpPr>
          <p:cNvPr id="127" name="Accolade ouvrante 126">
            <a:extLst>
              <a:ext uri="{FF2B5EF4-FFF2-40B4-BE49-F238E27FC236}">
                <a16:creationId xmlns:a16="http://schemas.microsoft.com/office/drawing/2014/main" id="{CD4D9FDF-64BB-324E-8D1E-237FC827E04A}"/>
              </a:ext>
            </a:extLst>
          </p:cNvPr>
          <p:cNvSpPr/>
          <p:nvPr/>
        </p:nvSpPr>
        <p:spPr>
          <a:xfrm>
            <a:off x="3130696" y="4871121"/>
            <a:ext cx="137613" cy="42306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ube 155">
            <a:extLst>
              <a:ext uri="{FF2B5EF4-FFF2-40B4-BE49-F238E27FC236}">
                <a16:creationId xmlns:a16="http://schemas.microsoft.com/office/drawing/2014/main" id="{603E03E5-7224-324F-A967-EF459B854EFC}"/>
              </a:ext>
            </a:extLst>
          </p:cNvPr>
          <p:cNvSpPr/>
          <p:nvPr/>
        </p:nvSpPr>
        <p:spPr>
          <a:xfrm>
            <a:off x="3300366" y="6237913"/>
            <a:ext cx="972000" cy="216000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ube 156">
            <a:extLst>
              <a:ext uri="{FF2B5EF4-FFF2-40B4-BE49-F238E27FC236}">
                <a16:creationId xmlns:a16="http://schemas.microsoft.com/office/drawing/2014/main" id="{79AD6C48-2B14-924C-B6ED-8C4F88227535}"/>
              </a:ext>
            </a:extLst>
          </p:cNvPr>
          <p:cNvSpPr/>
          <p:nvPr/>
        </p:nvSpPr>
        <p:spPr>
          <a:xfrm>
            <a:off x="3300366" y="6510615"/>
            <a:ext cx="972000" cy="216000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ube 157">
            <a:extLst>
              <a:ext uri="{FF2B5EF4-FFF2-40B4-BE49-F238E27FC236}">
                <a16:creationId xmlns:a16="http://schemas.microsoft.com/office/drawing/2014/main" id="{11483FEA-EE8A-CD4F-8F4F-59F61EFEAF29}"/>
              </a:ext>
            </a:extLst>
          </p:cNvPr>
          <p:cNvSpPr/>
          <p:nvPr/>
        </p:nvSpPr>
        <p:spPr>
          <a:xfrm>
            <a:off x="3300366" y="5536081"/>
            <a:ext cx="972000" cy="216000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ube 158">
            <a:extLst>
              <a:ext uri="{FF2B5EF4-FFF2-40B4-BE49-F238E27FC236}">
                <a16:creationId xmlns:a16="http://schemas.microsoft.com/office/drawing/2014/main" id="{E41CBBE6-7FD3-7742-8D48-A0EE078AFB1E}"/>
              </a:ext>
            </a:extLst>
          </p:cNvPr>
          <p:cNvSpPr/>
          <p:nvPr/>
        </p:nvSpPr>
        <p:spPr>
          <a:xfrm>
            <a:off x="3300366" y="5789996"/>
            <a:ext cx="972000" cy="216000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E8038EE4-8540-2240-9451-17FDAD6E25FC}"/>
              </a:ext>
            </a:extLst>
          </p:cNvPr>
          <p:cNvSpPr txBox="1"/>
          <p:nvPr/>
        </p:nvSpPr>
        <p:spPr>
          <a:xfrm>
            <a:off x="3614091" y="51778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00483725-FF53-404C-8F88-DC6C646C70DD}"/>
              </a:ext>
            </a:extLst>
          </p:cNvPr>
          <p:cNvSpPr txBox="1"/>
          <p:nvPr/>
        </p:nvSpPr>
        <p:spPr>
          <a:xfrm>
            <a:off x="3614091" y="589799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/>
              <a:t>…</a:t>
            </a:r>
            <a:endParaRPr lang="en-US" dirty="0"/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2EBAD3DB-75EA-5247-A332-DAB3B8938665}"/>
              </a:ext>
            </a:extLst>
          </p:cNvPr>
          <p:cNvSpPr txBox="1"/>
          <p:nvPr/>
        </p:nvSpPr>
        <p:spPr>
          <a:xfrm>
            <a:off x="2722795" y="6325949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t=T</a:t>
            </a: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8D02860B-6DD7-9C4B-977D-A3B335DFA08D}"/>
              </a:ext>
            </a:extLst>
          </p:cNvPr>
          <p:cNvSpPr txBox="1"/>
          <p:nvPr/>
        </p:nvSpPr>
        <p:spPr>
          <a:xfrm>
            <a:off x="2811259" y="5615727"/>
            <a:ext cx="2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69" name="Accolade ouvrante 168">
            <a:extLst>
              <a:ext uri="{FF2B5EF4-FFF2-40B4-BE49-F238E27FC236}">
                <a16:creationId xmlns:a16="http://schemas.microsoft.com/office/drawing/2014/main" id="{B9E53818-14EF-814E-8FBF-A5C0B668B92C}"/>
              </a:ext>
            </a:extLst>
          </p:cNvPr>
          <p:cNvSpPr/>
          <p:nvPr/>
        </p:nvSpPr>
        <p:spPr>
          <a:xfrm>
            <a:off x="2467084" y="4816651"/>
            <a:ext cx="351736" cy="197346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Accolade ouvrante 170">
            <a:extLst>
              <a:ext uri="{FF2B5EF4-FFF2-40B4-BE49-F238E27FC236}">
                <a16:creationId xmlns:a16="http://schemas.microsoft.com/office/drawing/2014/main" id="{2402F926-CF4B-DE46-B8A3-0C4698577243}"/>
              </a:ext>
            </a:extLst>
          </p:cNvPr>
          <p:cNvSpPr/>
          <p:nvPr/>
        </p:nvSpPr>
        <p:spPr>
          <a:xfrm flipH="1">
            <a:off x="4334179" y="4800191"/>
            <a:ext cx="298485" cy="198992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D32FDBD1-2175-4C48-ACC6-F10AB35DAE96}"/>
              </a:ext>
            </a:extLst>
          </p:cNvPr>
          <p:cNvSpPr txBox="1"/>
          <p:nvPr/>
        </p:nvSpPr>
        <p:spPr>
          <a:xfrm>
            <a:off x="830267" y="5615727"/>
            <a:ext cx="14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features</a:t>
            </a: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29992028-D317-B747-8E2D-8563AE57AB7E}"/>
              </a:ext>
            </a:extLst>
          </p:cNvPr>
          <p:cNvSpPr txBox="1"/>
          <p:nvPr/>
        </p:nvSpPr>
        <p:spPr>
          <a:xfrm>
            <a:off x="7789042" y="54310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ECABC66F-3F8B-0444-9A07-46D828785125}"/>
              </a:ext>
            </a:extLst>
          </p:cNvPr>
          <p:cNvCxnSpPr>
            <a:cxnSpLocks/>
          </p:cNvCxnSpPr>
          <p:nvPr/>
        </p:nvCxnSpPr>
        <p:spPr>
          <a:xfrm flipH="1" flipV="1">
            <a:off x="6101914" y="5123567"/>
            <a:ext cx="1" cy="3599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CA514D18-0498-E948-832A-1258AD0062A4}"/>
              </a:ext>
            </a:extLst>
          </p:cNvPr>
          <p:cNvSpPr txBox="1"/>
          <p:nvPr/>
        </p:nvSpPr>
        <p:spPr>
          <a:xfrm>
            <a:off x="8374225" y="6469258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/>
              <a:t>[</a:t>
            </a:r>
            <a:r>
              <a:rPr lang="fr-FR" sz="1000" dirty="0" err="1"/>
              <a:t>Recurrent</a:t>
            </a:r>
            <a:r>
              <a:rPr lang="fr-FR" sz="1000" dirty="0"/>
              <a:t> Visual Attention, </a:t>
            </a:r>
            <a:r>
              <a:rPr lang="fr-FR" sz="1000" dirty="0" err="1"/>
              <a:t>Mnih</a:t>
            </a:r>
            <a:r>
              <a:rPr lang="fr-FR" sz="1000" dirty="0"/>
              <a:t> et al, NIPS’14]</a:t>
            </a:r>
          </a:p>
          <a:p>
            <a:pPr algn="ctr"/>
            <a:r>
              <a:rPr lang="fr-FR" sz="1000" dirty="0"/>
              <a:t>[3D </a:t>
            </a:r>
            <a:r>
              <a:rPr lang="fr-FR" sz="1000" dirty="0" err="1"/>
              <a:t>Resnet</a:t>
            </a:r>
            <a:r>
              <a:rPr lang="fr-FR" sz="1000" dirty="0"/>
              <a:t>, </a:t>
            </a:r>
            <a:r>
              <a:rPr lang="fr-FR" sz="1000" dirty="0" err="1"/>
              <a:t>Hara</a:t>
            </a:r>
            <a:r>
              <a:rPr lang="fr-FR" sz="1000" dirty="0"/>
              <a:t> et al, CVPR’18]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77D3069-F9C5-354F-A2C4-84EAB345F2F6}"/>
              </a:ext>
            </a:extLst>
          </p:cNvPr>
          <p:cNvSpPr txBox="1"/>
          <p:nvPr/>
        </p:nvSpPr>
        <p:spPr>
          <a:xfrm>
            <a:off x="549962" y="483060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Video</a:t>
            </a:r>
          </a:p>
        </p:txBody>
      </p: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85C31FBF-11FF-A742-B347-626E13B77AA8}"/>
              </a:ext>
            </a:extLst>
          </p:cNvPr>
          <p:cNvCxnSpPr/>
          <p:nvPr/>
        </p:nvCxnSpPr>
        <p:spPr>
          <a:xfrm flipV="1">
            <a:off x="159026" y="1868258"/>
            <a:ext cx="337931" cy="3463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164246C-0B80-8E46-A402-A996DB9D6689}"/>
                  </a:ext>
                </a:extLst>
              </p:cNvPr>
              <p:cNvSpPr/>
              <p:nvPr/>
            </p:nvSpPr>
            <p:spPr>
              <a:xfrm>
                <a:off x="2981" y="1730090"/>
                <a:ext cx="380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164246C-0B80-8E46-A402-A996DB9D6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" y="1730090"/>
                <a:ext cx="3804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49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24375 0.0745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372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411 0 " pathEditMode="relative" ptsTypes="AA">
                                      <p:cBhvr>
                                        <p:cTn id="2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0" grpId="0"/>
      <p:bldP spid="65" grpId="0"/>
      <p:bldP spid="31" grpId="0" animBg="1"/>
      <p:bldP spid="32" grpId="0" animBg="1"/>
      <p:bldP spid="110" grpId="0" animBg="1"/>
      <p:bldP spid="151" grpId="0" animBg="1"/>
      <p:bldP spid="152" grpId="0" animBg="1"/>
      <p:bldP spid="164" grpId="0"/>
      <p:bldP spid="165" grpId="0"/>
      <p:bldP spid="166" grpId="0"/>
      <p:bldP spid="6" grpId="0" animBg="1"/>
      <p:bldP spid="7" grpId="0"/>
      <p:bldP spid="83" grpId="0" animBg="1"/>
      <p:bldP spid="83" grpId="1" animBg="1"/>
      <p:bldP spid="83" grpId="2" animBg="1"/>
      <p:bldP spid="86" grpId="0" animBg="1"/>
      <p:bldP spid="86" grpId="1" animBg="1"/>
      <p:bldP spid="86" grpId="2" animBg="1"/>
      <p:bldP spid="112" grpId="0" animBg="1"/>
      <p:bldP spid="115" grpId="0" animBg="1"/>
      <p:bldP spid="120" grpId="0" animBg="1"/>
      <p:bldP spid="123" grpId="0" animBg="1"/>
      <p:bldP spid="126" grpId="0"/>
      <p:bldP spid="127" grpId="0" animBg="1"/>
      <p:bldP spid="156" grpId="0" animBg="1"/>
      <p:bldP spid="157" grpId="0" animBg="1"/>
      <p:bldP spid="158" grpId="0" animBg="1"/>
      <p:bldP spid="159" grpId="0" animBg="1"/>
      <p:bldP spid="161" grpId="0"/>
      <p:bldP spid="162" grpId="0"/>
      <p:bldP spid="163" grpId="0"/>
      <p:bldP spid="168" grpId="0"/>
      <p:bldP spid="169" grpId="0" animBg="1"/>
      <p:bldP spid="171" grpId="0" animBg="1"/>
      <p:bldP spid="173" grpId="0"/>
      <p:bldP spid="1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Glimpse Clouds</a:t>
            </a:r>
            <a:br>
              <a:rPr lang="en-US" dirty="0"/>
            </a:br>
            <a:r>
              <a:rPr lang="en-US" i="1" dirty="0"/>
              <a:t>State-of-the-art results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30AD1F-365B-8E4D-997E-615E69BA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14</a:t>
            </a:fld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3950C73-C293-534D-8229-14DCED86A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016576"/>
              </p:ext>
            </p:extLst>
          </p:nvPr>
        </p:nvGraphicFramePr>
        <p:xfrm>
          <a:off x="150472" y="2291475"/>
          <a:ext cx="5726223" cy="1848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960">
                  <a:extLst>
                    <a:ext uri="{9D8B030D-6E8A-4147-A177-3AD203B41FA5}">
                      <a16:colId xmlns:a16="http://schemas.microsoft.com/office/drawing/2014/main" val="399264749"/>
                    </a:ext>
                  </a:extLst>
                </a:gridCol>
                <a:gridCol w="1807267">
                  <a:extLst>
                    <a:ext uri="{9D8B030D-6E8A-4147-A177-3AD203B41FA5}">
                      <a16:colId xmlns:a16="http://schemas.microsoft.com/office/drawing/2014/main" val="2754119804"/>
                    </a:ext>
                  </a:extLst>
                </a:gridCol>
                <a:gridCol w="787453">
                  <a:extLst>
                    <a:ext uri="{9D8B030D-6E8A-4147-A177-3AD203B41FA5}">
                      <a16:colId xmlns:a16="http://schemas.microsoft.com/office/drawing/2014/main" val="3000700"/>
                    </a:ext>
                  </a:extLst>
                </a:gridCol>
                <a:gridCol w="774543">
                  <a:extLst>
                    <a:ext uri="{9D8B030D-6E8A-4147-A177-3AD203B41FA5}">
                      <a16:colId xmlns:a16="http://schemas.microsoft.com/office/drawing/2014/main" val="320677399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 dirty="0" err="1">
                          <a:solidFill>
                            <a:schemeClr val="tx1"/>
                          </a:solidFill>
                        </a:rPr>
                        <a:t>Modality</a:t>
                      </a:r>
                      <a:endParaRPr lang="fr-FR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CV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475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Ensemble TS-LSTM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skeleton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74.6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81.3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8810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View</a:t>
                      </a:r>
                      <a:r>
                        <a:rPr lang="fr-FR" dirty="0"/>
                        <a:t> invariant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skeleton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80.0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87.2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77465"/>
                  </a:ext>
                </a:extLst>
              </a:tr>
              <a:tr h="354276">
                <a:tc>
                  <a:txBody>
                    <a:bodyPr/>
                    <a:lstStyle/>
                    <a:p>
                      <a:r>
                        <a:rPr lang="fr-FR" dirty="0"/>
                        <a:t>Hands-Attention (ours)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skeleton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+ RGB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84.8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90.6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716129"/>
                  </a:ext>
                </a:extLst>
              </a:tr>
              <a:tr h="385527">
                <a:tc>
                  <a:txBody>
                    <a:bodyPr/>
                    <a:lstStyle/>
                    <a:p>
                      <a:r>
                        <a:rPr lang="fr-FR" b="1" dirty="0" err="1"/>
                        <a:t>Glimpse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Clouds</a:t>
                      </a:r>
                      <a:r>
                        <a:rPr lang="fr-FR" b="1" dirty="0"/>
                        <a:t> (ours)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RGB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88.4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93.2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020598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78BEBD32-6B37-8D45-A0F0-C8F5DE58BABA}"/>
              </a:ext>
            </a:extLst>
          </p:cNvPr>
          <p:cNvSpPr txBox="1"/>
          <p:nvPr/>
        </p:nvSpPr>
        <p:spPr>
          <a:xfrm>
            <a:off x="1770518" y="4362743"/>
            <a:ext cx="248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Accuracy</a:t>
            </a:r>
            <a:r>
              <a:rPr lang="fr-FR" i="1" dirty="0"/>
              <a:t> on NTU-RGB+D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71D553D-A8FC-DF42-BF0E-61AF43AEAB78}"/>
              </a:ext>
            </a:extLst>
          </p:cNvPr>
          <p:cNvSpPr txBox="1"/>
          <p:nvPr/>
        </p:nvSpPr>
        <p:spPr>
          <a:xfrm>
            <a:off x="7130309" y="4362743"/>
            <a:ext cx="321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Accuracy</a:t>
            </a:r>
            <a:r>
              <a:rPr lang="fr-FR" i="1" dirty="0"/>
              <a:t> on </a:t>
            </a:r>
            <a:r>
              <a:rPr lang="fr-FR" i="1" dirty="0" err="1"/>
              <a:t>Northwestern</a:t>
            </a:r>
            <a:r>
              <a:rPr lang="fr-FR" i="1" dirty="0"/>
              <a:t>-UCLA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E3406B0F-E002-8C4E-BA2D-60D862832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39784"/>
              </p:ext>
            </p:extLst>
          </p:nvPr>
        </p:nvGraphicFramePr>
        <p:xfrm>
          <a:off x="6315307" y="2283598"/>
          <a:ext cx="4849413" cy="1856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584">
                  <a:extLst>
                    <a:ext uri="{9D8B030D-6E8A-4147-A177-3AD203B41FA5}">
                      <a16:colId xmlns:a16="http://schemas.microsoft.com/office/drawing/2014/main" val="399264749"/>
                    </a:ext>
                  </a:extLst>
                </a:gridCol>
                <a:gridCol w="1641528">
                  <a:extLst>
                    <a:ext uri="{9D8B030D-6E8A-4147-A177-3AD203B41FA5}">
                      <a16:colId xmlns:a16="http://schemas.microsoft.com/office/drawing/2014/main" val="2754119804"/>
                    </a:ext>
                  </a:extLst>
                </a:gridCol>
                <a:gridCol w="851301">
                  <a:extLst>
                    <a:ext uri="{9D8B030D-6E8A-4147-A177-3AD203B41FA5}">
                      <a16:colId xmlns:a16="http://schemas.microsoft.com/office/drawing/2014/main" val="3000700"/>
                    </a:ext>
                  </a:extLst>
                </a:gridCol>
              </a:tblGrid>
              <a:tr h="351347">
                <a:tc>
                  <a:txBody>
                    <a:bodyPr/>
                    <a:lstStyle/>
                    <a:p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 dirty="0" err="1">
                          <a:solidFill>
                            <a:schemeClr val="tx1"/>
                          </a:solidFill>
                        </a:rPr>
                        <a:t>Modality</a:t>
                      </a:r>
                      <a:endParaRPr lang="fr-FR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V1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475110"/>
                  </a:ext>
                </a:extLst>
              </a:tr>
              <a:tr h="351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Enhanced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viz</a:t>
                      </a:r>
                      <a:r>
                        <a:rPr lang="fr-F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Skeleton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86.1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881064"/>
                  </a:ext>
                </a:extLst>
              </a:tr>
              <a:tr h="351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Ensemble TS-LSTM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Skeleton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89.2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77465"/>
                  </a:ext>
                </a:extLst>
              </a:tr>
              <a:tr h="351347">
                <a:tc>
                  <a:txBody>
                    <a:bodyPr/>
                    <a:lstStyle/>
                    <a:p>
                      <a:r>
                        <a:rPr lang="fr-FR" dirty="0"/>
                        <a:t>NKTM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RGB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75.8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716129"/>
                  </a:ext>
                </a:extLst>
              </a:tr>
              <a:tr h="393404">
                <a:tc>
                  <a:txBody>
                    <a:bodyPr/>
                    <a:lstStyle/>
                    <a:p>
                      <a:r>
                        <a:rPr lang="fr-FR" b="1" dirty="0" err="1"/>
                        <a:t>Glimpse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Clouds</a:t>
                      </a:r>
                      <a:r>
                        <a:rPr lang="fr-FR" b="1" dirty="0"/>
                        <a:t> (ours)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RGB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90.1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020598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4DEDE393-6A73-FF44-99DB-9CE7DC36B020}"/>
              </a:ext>
            </a:extLst>
          </p:cNvPr>
          <p:cNvSpPr txBox="1"/>
          <p:nvPr/>
        </p:nvSpPr>
        <p:spPr>
          <a:xfrm>
            <a:off x="3321853" y="6356350"/>
            <a:ext cx="554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[Pose-</a:t>
            </a:r>
            <a:r>
              <a:rPr lang="fr-FR" dirty="0" err="1"/>
              <a:t>driven</a:t>
            </a:r>
            <a:r>
              <a:rPr lang="fr-FR" dirty="0"/>
              <a:t> hands-attention, </a:t>
            </a:r>
            <a:r>
              <a:rPr lang="fr-FR" dirty="0" err="1"/>
              <a:t>Baradel</a:t>
            </a:r>
            <a:r>
              <a:rPr lang="fr-FR" dirty="0"/>
              <a:t> et al, BMVC’18]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BA37FA-34AA-D640-B11A-7E246C1789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57" t="18769" r="29285" b="3575"/>
          <a:stretch/>
        </p:blipFill>
        <p:spPr>
          <a:xfrm>
            <a:off x="5711371" y="4952740"/>
            <a:ext cx="769258" cy="76925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C3B7C97-0D12-2549-BE5A-A15C1EAD3783}"/>
              </a:ext>
            </a:extLst>
          </p:cNvPr>
          <p:cNvSpPr txBox="1"/>
          <p:nvPr/>
        </p:nvSpPr>
        <p:spPr>
          <a:xfrm>
            <a:off x="4572217" y="5692970"/>
            <a:ext cx="304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accent5"/>
                </a:solidFill>
              </a:rPr>
              <a:t>fabienbaradel</a:t>
            </a:r>
            <a:r>
              <a:rPr lang="fr-FR" b="1" dirty="0">
                <a:solidFill>
                  <a:schemeClr val="accent5"/>
                </a:solidFill>
              </a:rPr>
              <a:t>/</a:t>
            </a:r>
            <a:r>
              <a:rPr lang="fr-FR" b="1" dirty="0" err="1">
                <a:solidFill>
                  <a:schemeClr val="accent5"/>
                </a:solidFill>
              </a:rPr>
              <a:t>glimpse_clouds</a:t>
            </a:r>
            <a:endParaRPr lang="fr-FR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Glimpse Clouds</a:t>
            </a:r>
            <a:br>
              <a:rPr lang="en-US" dirty="0"/>
            </a:br>
            <a:r>
              <a:rPr lang="en-US" i="1" dirty="0"/>
              <a:t>Ablation study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30AD1F-365B-8E4D-997E-615E69BA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15</a:t>
            </a:fld>
            <a:endParaRPr lang="fr-FR" dirty="0"/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1B371635-936C-9145-BE7E-838A988C4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122749"/>
              </p:ext>
            </p:extLst>
          </p:nvPr>
        </p:nvGraphicFramePr>
        <p:xfrm>
          <a:off x="2895451" y="1896176"/>
          <a:ext cx="6401097" cy="4494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4CDBE28-3C8D-274C-B98F-4AB64B7729FB}"/>
              </a:ext>
            </a:extLst>
          </p:cNvPr>
          <p:cNvCxnSpPr>
            <a:cxnSpLocks/>
          </p:cNvCxnSpPr>
          <p:nvPr/>
        </p:nvCxnSpPr>
        <p:spPr>
          <a:xfrm flipV="1">
            <a:off x="4623165" y="2839625"/>
            <a:ext cx="0" cy="646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6C96BF1-63F7-6440-A614-7F6B7102AF6A}"/>
              </a:ext>
            </a:extLst>
          </p:cNvPr>
          <p:cNvCxnSpPr>
            <a:cxnSpLocks/>
          </p:cNvCxnSpPr>
          <p:nvPr/>
        </p:nvCxnSpPr>
        <p:spPr>
          <a:xfrm flipV="1">
            <a:off x="7576981" y="3610535"/>
            <a:ext cx="0" cy="14775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291D28D-EDE2-ED4A-9F3C-59BD4E53F597}"/>
              </a:ext>
            </a:extLst>
          </p:cNvPr>
          <p:cNvSpPr txBox="1"/>
          <p:nvPr/>
        </p:nvSpPr>
        <p:spPr>
          <a:xfrm>
            <a:off x="3980328" y="280450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+1.9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2E8D1E-5F61-0B4D-9D6E-F3DA06AF7F7A}"/>
              </a:ext>
            </a:extLst>
          </p:cNvPr>
          <p:cNvSpPr txBox="1"/>
          <p:nvPr/>
        </p:nvSpPr>
        <p:spPr>
          <a:xfrm>
            <a:off x="6882653" y="361053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+4.4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8D2468-8A77-5542-9DF7-684B51CA9A54}"/>
              </a:ext>
            </a:extLst>
          </p:cNvPr>
          <p:cNvSpPr txBox="1"/>
          <p:nvPr/>
        </p:nvSpPr>
        <p:spPr>
          <a:xfrm>
            <a:off x="9406630" y="3496893"/>
            <a:ext cx="2719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Resolution</a:t>
            </a:r>
            <a:r>
              <a:rPr lang="fr-FR" b="1" dirty="0"/>
              <a:t> </a:t>
            </a:r>
            <a:r>
              <a:rPr lang="fr-FR" b="1" dirty="0" err="1"/>
              <a:t>matters</a:t>
            </a:r>
            <a:endParaRPr lang="fr-FR" b="1" dirty="0"/>
          </a:p>
          <a:p>
            <a:r>
              <a:rPr lang="fr-FR" b="1" dirty="0"/>
              <a:t>Local fine-</a:t>
            </a:r>
            <a:r>
              <a:rPr lang="fr-FR" b="1" dirty="0" err="1"/>
              <a:t>grained</a:t>
            </a:r>
            <a:r>
              <a:rPr lang="fr-FR" b="1" dirty="0"/>
              <a:t> </a:t>
            </a:r>
            <a:r>
              <a:rPr lang="fr-FR" b="1" dirty="0" err="1"/>
              <a:t>features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377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Glimpse Clouds</a:t>
            </a:r>
            <a:br>
              <a:rPr lang="en-US" dirty="0"/>
            </a:br>
            <a:r>
              <a:rPr lang="en-US" i="1" dirty="0"/>
              <a:t>Visualization</a:t>
            </a:r>
          </a:p>
        </p:txBody>
      </p:sp>
      <p:pic>
        <p:nvPicPr>
          <p:cNvPr id="5" name="out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7168" y="1756674"/>
            <a:ext cx="5580000" cy="328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ou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6032" y="1755884"/>
            <a:ext cx="5580000" cy="3283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ZoneTexte 6"/>
          <p:cNvSpPr txBox="1"/>
          <p:nvPr/>
        </p:nvSpPr>
        <p:spPr>
          <a:xfrm>
            <a:off x="2469495" y="5095433"/>
            <a:ext cx="115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Raw video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188460" y="5095433"/>
            <a:ext cx="184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Attended regions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61C244-9E5A-FC4D-B6B4-E3C7CA0B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16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B1EB998-3D92-1A4B-8932-E405EACF2CCB}"/>
              </a:ext>
            </a:extLst>
          </p:cNvPr>
          <p:cNvSpPr txBox="1"/>
          <p:nvPr/>
        </p:nvSpPr>
        <p:spPr>
          <a:xfrm>
            <a:off x="8135116" y="5508778"/>
            <a:ext cx="2151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Worker</a:t>
            </a:r>
            <a:r>
              <a:rPr lang="fr-FR" dirty="0">
                <a:solidFill>
                  <a:srgbClr val="0070C0"/>
                </a:solidFill>
              </a:rPr>
              <a:t> 1 → ~Hands</a:t>
            </a:r>
          </a:p>
          <a:p>
            <a:r>
              <a:rPr lang="fr-FR" dirty="0" err="1">
                <a:solidFill>
                  <a:srgbClr val="00B050"/>
                </a:solidFill>
              </a:rPr>
              <a:t>Worker</a:t>
            </a:r>
            <a:r>
              <a:rPr lang="fr-FR" dirty="0">
                <a:solidFill>
                  <a:srgbClr val="00B050"/>
                </a:solidFill>
              </a:rPr>
              <a:t> 2 → ~</a:t>
            </a:r>
            <a:r>
              <a:rPr lang="fr-FR" dirty="0" err="1">
                <a:solidFill>
                  <a:srgbClr val="00B050"/>
                </a:solidFill>
              </a:rPr>
              <a:t>Heads</a:t>
            </a:r>
            <a:endParaRPr lang="fr-FR" dirty="0">
              <a:solidFill>
                <a:srgbClr val="00B050"/>
              </a:solidFill>
            </a:endParaRPr>
          </a:p>
          <a:p>
            <a:r>
              <a:rPr lang="fr-FR" dirty="0" err="1">
                <a:solidFill>
                  <a:srgbClr val="FF0000"/>
                </a:solidFill>
              </a:rPr>
              <a:t>Worker</a:t>
            </a:r>
            <a:r>
              <a:rPr lang="fr-FR" dirty="0">
                <a:solidFill>
                  <a:srgbClr val="FF0000"/>
                </a:solidFill>
              </a:rPr>
              <a:t> 3 → ~Legs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58CB12-EFA8-744F-9843-62EF7E08549A}"/>
              </a:ext>
            </a:extLst>
          </p:cNvPr>
          <p:cNvSpPr txBox="1"/>
          <p:nvPr/>
        </p:nvSpPr>
        <p:spPr>
          <a:xfrm>
            <a:off x="6990668" y="6538912"/>
            <a:ext cx="4440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Note: </a:t>
            </a:r>
            <a:r>
              <a:rPr lang="fr-FR" sz="1400" dirty="0" err="1"/>
              <a:t>argmax</a:t>
            </a:r>
            <a:r>
              <a:rPr lang="fr-FR" sz="1400" dirty="0"/>
              <a:t> </a:t>
            </a:r>
            <a:r>
              <a:rPr lang="fr-FR" sz="1400" dirty="0" err="1"/>
              <a:t>shown</a:t>
            </a:r>
            <a:r>
              <a:rPr lang="fr-FR" sz="1400" dirty="0"/>
              <a:t> for the </a:t>
            </a:r>
            <a:r>
              <a:rPr lang="fr-FR" sz="1400" dirty="0" err="1"/>
              <a:t>feature</a:t>
            </a:r>
            <a:r>
              <a:rPr lang="fr-FR" sz="1400" dirty="0"/>
              <a:t>-to-</a:t>
            </a:r>
            <a:r>
              <a:rPr lang="fr-FR" sz="1400" dirty="0" err="1"/>
              <a:t>worker</a:t>
            </a:r>
            <a:r>
              <a:rPr lang="fr-FR" sz="1400" dirty="0"/>
              <a:t> association</a:t>
            </a:r>
          </a:p>
        </p:txBody>
      </p:sp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775583" y="4663476"/>
            <a:ext cx="2852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Visual Attention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769264" y="4663476"/>
            <a:ext cx="37156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Entity-level interactions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« Object level Reasoning »</a:t>
            </a:r>
          </a:p>
          <a:p>
            <a:pPr algn="ctr"/>
            <a:r>
              <a:rPr lang="en-US" sz="2000" i="1" u="sng" dirty="0"/>
              <a:t>F. </a:t>
            </a:r>
            <a:r>
              <a:rPr lang="en-US" sz="2000" i="1" u="sng" dirty="0" err="1"/>
              <a:t>Baradel</a:t>
            </a:r>
            <a:r>
              <a:rPr lang="en-US" sz="2000" i="1" dirty="0"/>
              <a:t>, N. </a:t>
            </a:r>
            <a:r>
              <a:rPr lang="en-US" sz="2000" i="1" dirty="0" err="1"/>
              <a:t>Neverova</a:t>
            </a:r>
            <a:r>
              <a:rPr lang="en-US" sz="2000" i="1" dirty="0"/>
              <a:t>, C. Wolf,</a:t>
            </a:r>
          </a:p>
          <a:p>
            <a:pPr algn="ctr"/>
            <a:r>
              <a:rPr lang="en-US" sz="2000" i="1" dirty="0"/>
              <a:t>J. Mille, G. Mori</a:t>
            </a:r>
          </a:p>
          <a:p>
            <a:pPr algn="ctr"/>
            <a:r>
              <a:rPr lang="en-US" sz="2000" b="1" dirty="0"/>
              <a:t>ECCV'18</a:t>
            </a:r>
          </a:p>
        </p:txBody>
      </p:sp>
      <p:pic>
        <p:nvPicPr>
          <p:cNvPr id="8" name="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865" y="2164479"/>
            <a:ext cx="4137495" cy="243816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476D3D-77B1-9749-958B-3E302EB0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17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FF4630F-191E-964C-8AB9-9F5E5AF5D640}"/>
              </a:ext>
            </a:extLst>
          </p:cNvPr>
          <p:cNvSpPr txBox="1"/>
          <p:nvPr/>
        </p:nvSpPr>
        <p:spPr>
          <a:xfrm>
            <a:off x="4270360" y="2967335"/>
            <a:ext cx="3651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Unstructured</a:t>
            </a:r>
            <a:r>
              <a:rPr lang="fr-FR" dirty="0"/>
              <a:t> local </a:t>
            </a:r>
            <a:r>
              <a:rPr lang="fr-FR" dirty="0" err="1"/>
              <a:t>features</a:t>
            </a:r>
            <a:r>
              <a:rPr lang="fr-FR" dirty="0"/>
              <a:t>…</a:t>
            </a:r>
          </a:p>
          <a:p>
            <a:pPr algn="ctr"/>
            <a:r>
              <a:rPr lang="fr-FR" dirty="0" err="1"/>
              <a:t>Incorporate</a:t>
            </a:r>
            <a:r>
              <a:rPr lang="fr-FR" dirty="0"/>
              <a:t> structure </a:t>
            </a:r>
            <a:r>
              <a:rPr lang="fr-FR" dirty="0" err="1"/>
              <a:t>from</a:t>
            </a:r>
            <a:r>
              <a:rPr lang="fr-FR" dirty="0"/>
              <a:t> images?</a:t>
            </a:r>
          </a:p>
          <a:p>
            <a:pPr algn="ctr"/>
            <a:r>
              <a:rPr lang="fr-FR" dirty="0" err="1"/>
              <a:t>Leverage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entities</a:t>
            </a:r>
            <a:r>
              <a:rPr lang="fr-FR" dirty="0"/>
              <a:t> interactions?</a:t>
            </a:r>
          </a:p>
        </p:txBody>
      </p:sp>
      <p:pic>
        <p:nvPicPr>
          <p:cNvPr id="9" name="out" descr="out">
            <a:hlinkClick r:id="" action="ppaction://media"/>
            <a:extLst>
              <a:ext uri="{FF2B5EF4-FFF2-40B4-BE49-F238E27FC236}">
                <a16:creationId xmlns:a16="http://schemas.microsoft.com/office/drawing/2014/main" id="{508C64A3-CD15-7C48-AF46-DD23BF8988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1639" y="2164479"/>
            <a:ext cx="3252582" cy="243816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363AB783-EA0E-6043-B786-ABD5C6A1A45D}"/>
              </a:ext>
            </a:extLst>
          </p:cNvPr>
          <p:cNvGrpSpPr/>
          <p:nvPr/>
        </p:nvGrpSpPr>
        <p:grpSpPr>
          <a:xfrm>
            <a:off x="351470" y="5027143"/>
            <a:ext cx="1986742" cy="1672084"/>
            <a:chOff x="351470" y="5024269"/>
            <a:chExt cx="1986742" cy="1672084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F5013AB-0DCB-8F43-B38C-438EAE70E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9024" y="5024269"/>
              <a:ext cx="991634" cy="1080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33D179-E762-A84F-BD87-F603E4B43163}"/>
                </a:ext>
              </a:extLst>
            </p:cNvPr>
            <p:cNvSpPr/>
            <p:nvPr/>
          </p:nvSpPr>
          <p:spPr>
            <a:xfrm>
              <a:off x="351470" y="6048353"/>
              <a:ext cx="1986742" cy="64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/>
                <a:t>Christian Wolf</a:t>
              </a:r>
            </a:p>
            <a:p>
              <a:pPr algn="ctr"/>
              <a:r>
                <a:rPr lang="fr-FR" dirty="0"/>
                <a:t>INSA Lyon - LIRIS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7B91337-CBF4-634A-BBA6-CEEB10AB4450}"/>
              </a:ext>
            </a:extLst>
          </p:cNvPr>
          <p:cNvGrpSpPr/>
          <p:nvPr/>
        </p:nvGrpSpPr>
        <p:grpSpPr>
          <a:xfrm>
            <a:off x="2201611" y="5027143"/>
            <a:ext cx="2107400" cy="1672084"/>
            <a:chOff x="2048781" y="5024269"/>
            <a:chExt cx="2107400" cy="167208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2EF9458-C3FF-FC4C-9341-1F00A1CDD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11657" y="5024269"/>
              <a:ext cx="981648" cy="1080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CA9E12-9C37-E340-9774-EBF0418CE301}"/>
                </a:ext>
              </a:extLst>
            </p:cNvPr>
            <p:cNvSpPr/>
            <p:nvPr/>
          </p:nvSpPr>
          <p:spPr>
            <a:xfrm>
              <a:off x="2048781" y="6048353"/>
              <a:ext cx="2107400" cy="64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/>
                <a:t>Julien Mille</a:t>
              </a:r>
            </a:p>
            <a:p>
              <a:pPr algn="ctr"/>
              <a:r>
                <a:rPr lang="fr-FR" dirty="0"/>
                <a:t>INSA CVL - LI Tours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8CA93704-089F-F84F-8654-7D884AC3088C}"/>
              </a:ext>
            </a:extLst>
          </p:cNvPr>
          <p:cNvGrpSpPr/>
          <p:nvPr/>
        </p:nvGrpSpPr>
        <p:grpSpPr>
          <a:xfrm>
            <a:off x="8011001" y="5025194"/>
            <a:ext cx="1829219" cy="1675983"/>
            <a:chOff x="3857053" y="5020370"/>
            <a:chExt cx="1829219" cy="1675983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A6FCD8D-03B3-EF42-91EA-E91EE6F24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31580" y="5020370"/>
              <a:ext cx="1080165" cy="1080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E359ED-175F-8D4C-BC28-C6A2CCA33CA2}"/>
                </a:ext>
              </a:extLst>
            </p:cNvPr>
            <p:cNvSpPr/>
            <p:nvPr/>
          </p:nvSpPr>
          <p:spPr>
            <a:xfrm>
              <a:off x="3857053" y="6048353"/>
              <a:ext cx="1829219" cy="648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/>
                <a:t>Natalia </a:t>
              </a:r>
              <a:r>
                <a:rPr lang="fr-FR" b="1" dirty="0" err="1"/>
                <a:t>Neverova</a:t>
              </a:r>
              <a:endParaRPr lang="fr-FR" b="1" dirty="0"/>
            </a:p>
            <a:p>
              <a:pPr algn="ctr"/>
              <a:r>
                <a:rPr lang="fr-FR" dirty="0"/>
                <a:t>Facebook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E893A71F-441D-1644-980F-84E473300DE0}"/>
              </a:ext>
            </a:extLst>
          </p:cNvPr>
          <p:cNvGrpSpPr/>
          <p:nvPr/>
        </p:nvGrpSpPr>
        <p:grpSpPr>
          <a:xfrm>
            <a:off x="9971322" y="5025194"/>
            <a:ext cx="1151917" cy="1675983"/>
            <a:chOff x="5979461" y="5020370"/>
            <a:chExt cx="1151917" cy="1675983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6DBE47F4-A0C9-394E-A5BF-B0C05D28F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25156" y="5020370"/>
              <a:ext cx="1060526" cy="1080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C02E71C-5B32-784E-8CEB-C0F7B828382F}"/>
                </a:ext>
              </a:extLst>
            </p:cNvPr>
            <p:cNvSpPr/>
            <p:nvPr/>
          </p:nvSpPr>
          <p:spPr>
            <a:xfrm>
              <a:off x="5979461" y="6048353"/>
              <a:ext cx="1151917" cy="648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/>
                <a:t>Greg Mori</a:t>
              </a:r>
            </a:p>
            <a:p>
              <a:pPr algn="ctr"/>
              <a:r>
                <a:rPr lang="fr-FR" dirty="0"/>
                <a:t>SFU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4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41992 -0.10625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3" y="-532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-0.28958 0.03588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78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Object-level Reasoning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392661" y="5639895"/>
            <a:ext cx="540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Often possible to infer what happened from few frames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FBE851-F76E-D949-8403-CD61622F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18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D5E7FE-8225-FD49-9D7C-45BF9A23C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7" y="1705355"/>
            <a:ext cx="4793421" cy="35908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5B7860A-7D19-A94A-920D-9D543A63E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349" y="1705355"/>
            <a:ext cx="4793420" cy="3590831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A573003-7C3E-A542-B199-4A2CB7BBD75F}"/>
              </a:ext>
            </a:extLst>
          </p:cNvPr>
          <p:cNvSpPr/>
          <p:nvPr/>
        </p:nvSpPr>
        <p:spPr>
          <a:xfrm>
            <a:off x="5666804" y="4460130"/>
            <a:ext cx="858389" cy="4676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6B62712-CD14-3745-A3B9-F19E137ADA43}"/>
              </a:ext>
            </a:extLst>
          </p:cNvPr>
          <p:cNvCxnSpPr>
            <a:cxnSpLocks/>
            <a:stCxn id="6" idx="3"/>
            <a:endCxn id="3" idx="0"/>
          </p:cNvCxnSpPr>
          <p:nvPr/>
        </p:nvCxnSpPr>
        <p:spPr>
          <a:xfrm>
            <a:off x="5217648" y="3500771"/>
            <a:ext cx="878351" cy="9593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8127157-F4B6-704D-8DBD-6F2A16F2AD62}"/>
              </a:ext>
            </a:extLst>
          </p:cNvPr>
          <p:cNvCxnSpPr>
            <a:cxnSpLocks/>
            <a:stCxn id="7" idx="1"/>
            <a:endCxn id="3" idx="0"/>
          </p:cNvCxnSpPr>
          <p:nvPr/>
        </p:nvCxnSpPr>
        <p:spPr>
          <a:xfrm flipH="1">
            <a:off x="6095999" y="3500771"/>
            <a:ext cx="878350" cy="9593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93BB9DB-1893-0B4C-A636-BAE3E037D8D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217648" y="3500771"/>
            <a:ext cx="1756701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6F72AFFC-ED20-464D-B4AC-C3972F64C4EA}"/>
              </a:ext>
            </a:extLst>
          </p:cNvPr>
          <p:cNvSpPr txBox="1"/>
          <p:nvPr/>
        </p:nvSpPr>
        <p:spPr>
          <a:xfrm>
            <a:off x="5788861" y="311677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54949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Object-level Reasoning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FBE851-F76E-D949-8403-CD61622F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19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711F7FA-8EDF-3E46-A88C-7D521B5AE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6" y="1706400"/>
            <a:ext cx="4791244" cy="35892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E0FE747-1696-3741-B91F-B4E45809F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349" y="1706400"/>
            <a:ext cx="4791242" cy="35892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392020B-CE5B-5244-A976-3B5876B49F1E}"/>
              </a:ext>
            </a:extLst>
          </p:cNvPr>
          <p:cNvSpPr txBox="1"/>
          <p:nvPr/>
        </p:nvSpPr>
        <p:spPr>
          <a:xfrm>
            <a:off x="4745798" y="6454318"/>
            <a:ext cx="310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[Mask-RCNN, He et al, ICCV’17]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BEC337-32CF-5641-B8C5-ED56E8F0B3FA}"/>
              </a:ext>
            </a:extLst>
          </p:cNvPr>
          <p:cNvSpPr txBox="1"/>
          <p:nvPr/>
        </p:nvSpPr>
        <p:spPr>
          <a:xfrm>
            <a:off x="3392661" y="5639895"/>
            <a:ext cx="5405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Often possible to infer what happened from few frames</a:t>
            </a:r>
          </a:p>
          <a:p>
            <a:pPr algn="ctr"/>
            <a:r>
              <a:rPr lang="en-US" dirty="0"/>
              <a:t>Visual entities interactions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9ACF635-DE54-5145-8459-BFD5FC2F9E0C}"/>
              </a:ext>
            </a:extLst>
          </p:cNvPr>
          <p:cNvSpPr/>
          <p:nvPr/>
        </p:nvSpPr>
        <p:spPr>
          <a:xfrm>
            <a:off x="5666804" y="4460130"/>
            <a:ext cx="858389" cy="4676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Action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73D72F0-8CE1-804E-974D-1ECC4739EE5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217648" y="3500771"/>
            <a:ext cx="878351" cy="9593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CF1E331-7D1F-0748-8B3C-E48D51316BD1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095999" y="3500771"/>
            <a:ext cx="878350" cy="9593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083C14E-E0A6-F741-A1F6-8051588DA0A2}"/>
              </a:ext>
            </a:extLst>
          </p:cNvPr>
          <p:cNvSpPr txBox="1"/>
          <p:nvPr/>
        </p:nvSpPr>
        <p:spPr>
          <a:xfrm>
            <a:off x="5788861" y="311677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F7F424B-96C9-B84E-984B-8C9513921A92}"/>
              </a:ext>
            </a:extLst>
          </p:cNvPr>
          <p:cNvCxnSpPr>
            <a:cxnSpLocks/>
          </p:cNvCxnSpPr>
          <p:nvPr/>
        </p:nvCxnSpPr>
        <p:spPr>
          <a:xfrm>
            <a:off x="5217648" y="3500771"/>
            <a:ext cx="1756701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8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video understanding?</a:t>
            </a:r>
          </a:p>
        </p:txBody>
      </p:sp>
      <p:pic>
        <p:nvPicPr>
          <p:cNvPr id="7" name="babies_wo_so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9130" y="1690688"/>
            <a:ext cx="6553735" cy="36864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149385" y="5563827"/>
            <a:ext cx="4024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Human actions</a:t>
            </a:r>
          </a:p>
          <a:p>
            <a:pPr algn="ctr"/>
            <a:r>
              <a:rPr lang="en-US" sz="2400" dirty="0"/>
              <a:t>Entity-level interactions</a:t>
            </a:r>
          </a:p>
          <a:p>
            <a:pPr algn="ctr"/>
            <a:r>
              <a:rPr lang="en-US" sz="2400" dirty="0"/>
              <a:t>Temporal reasoning / Causality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A4B1AD2-6125-C84C-96FD-04A5D153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2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7A2136-632D-7140-8EF8-5EBF5D157E6E}"/>
              </a:ext>
            </a:extLst>
          </p:cNvPr>
          <p:cNvSpPr txBox="1"/>
          <p:nvPr/>
        </p:nvSpPr>
        <p:spPr>
          <a:xfrm>
            <a:off x="6554854" y="5578664"/>
            <a:ext cx="19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Sitting on the </a:t>
            </a:r>
            <a:r>
              <a:rPr lang="fr-FR" dirty="0" err="1">
                <a:solidFill>
                  <a:srgbClr val="0070C0"/>
                </a:solidFill>
              </a:rPr>
              <a:t>floor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98145F8-5D98-1745-A1FF-4187B373093E}"/>
              </a:ext>
            </a:extLst>
          </p:cNvPr>
          <p:cNvSpPr txBox="1"/>
          <p:nvPr/>
        </p:nvSpPr>
        <p:spPr>
          <a:xfrm>
            <a:off x="6554854" y="5975838"/>
            <a:ext cx="18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B050"/>
                </a:solidFill>
              </a:rPr>
              <a:t>Grabing</a:t>
            </a:r>
            <a:r>
              <a:rPr lang="fr-FR" dirty="0">
                <a:solidFill>
                  <a:srgbClr val="00B050"/>
                </a:solidFill>
              </a:rPr>
              <a:t> a </a:t>
            </a:r>
            <a:r>
              <a:rPr lang="fr-FR" dirty="0" err="1">
                <a:solidFill>
                  <a:srgbClr val="00B050"/>
                </a:solidFill>
              </a:rPr>
              <a:t>silencer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5C5CBF7-04D1-2D46-88E1-48A20A41DDAE}"/>
              </a:ext>
            </a:extLst>
          </p:cNvPr>
          <p:cNvSpPr txBox="1"/>
          <p:nvPr/>
        </p:nvSpPr>
        <p:spPr>
          <a:xfrm>
            <a:off x="6554854" y="6356893"/>
            <a:ext cx="44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The baby </a:t>
            </a:r>
            <a:r>
              <a:rPr lang="fr-FR" dirty="0" err="1">
                <a:solidFill>
                  <a:srgbClr val="FF0000"/>
                </a:solidFill>
              </a:rPr>
              <a:t>starts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crying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because</a:t>
            </a:r>
            <a:r>
              <a:rPr lang="fr-FR" dirty="0">
                <a:solidFill>
                  <a:srgbClr val="FF0000"/>
                </a:solidFill>
              </a:rPr>
              <a:t> of the </a:t>
            </a:r>
            <a:r>
              <a:rPr lang="fr-FR" dirty="0" err="1">
                <a:solidFill>
                  <a:srgbClr val="FF0000"/>
                </a:solidFill>
              </a:rPr>
              <a:t>silencer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16A3DBF-0BD6-724B-A583-41E05CD1C80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83810" y="5763330"/>
            <a:ext cx="3710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4CDD461-3E4B-5A45-85EB-D30222C8A06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174013" y="6160504"/>
            <a:ext cx="380841" cy="34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8E5AF95-78EC-3E4B-BBC8-5C6EE4BCC96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183810" y="6541559"/>
            <a:ext cx="3710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as a set of objects</a:t>
            </a:r>
          </a:p>
        </p:txBody>
      </p:sp>
      <p:grpSp>
        <p:nvGrpSpPr>
          <p:cNvPr id="38" name="Grouper 37"/>
          <p:cNvGrpSpPr/>
          <p:nvPr/>
        </p:nvGrpSpPr>
        <p:grpSpPr>
          <a:xfrm>
            <a:off x="7564867" y="5503768"/>
            <a:ext cx="4077176" cy="447651"/>
            <a:chOff x="7049120" y="5686347"/>
            <a:chExt cx="4077176" cy="447651"/>
          </a:xfrm>
        </p:grpSpPr>
        <p:sp>
          <p:nvSpPr>
            <p:cNvPr id="8" name="Cube 7"/>
            <p:cNvSpPr/>
            <p:nvPr/>
          </p:nvSpPr>
          <p:spPr>
            <a:xfrm>
              <a:off x="7049120" y="5686933"/>
              <a:ext cx="1440000" cy="424543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ube 8"/>
            <p:cNvSpPr/>
            <p:nvPr/>
          </p:nvSpPr>
          <p:spPr>
            <a:xfrm>
              <a:off x="8367708" y="5686933"/>
              <a:ext cx="1440000" cy="424543"/>
            </a:xfrm>
            <a:prstGeom prst="cub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>
              <a:off x="9686296" y="5686347"/>
              <a:ext cx="1440000" cy="424543"/>
            </a:xfrm>
            <a:prstGeom prst="cub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065354" y="5764666"/>
              <a:ext cx="1286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/>
                <a:t>appearance</a:t>
              </a:r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8652558" y="5764666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shape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9753058" y="5764666"/>
              <a:ext cx="1032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semantic</a:t>
              </a:r>
              <a:endParaRPr lang="fr-FR" dirty="0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7592589" y="6148899"/>
            <a:ext cx="1290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CNN </a:t>
            </a:r>
            <a:r>
              <a:rPr lang="fr-FR" sz="1600" i="1" dirty="0" err="1"/>
              <a:t>features</a:t>
            </a:r>
            <a:endParaRPr lang="fr-FR" sz="1600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8900058" y="6148899"/>
            <a:ext cx="128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pixel location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0323455" y="6148899"/>
            <a:ext cx="11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COCO class</a:t>
            </a:r>
          </a:p>
        </p:txBody>
      </p:sp>
      <p:cxnSp>
        <p:nvCxnSpPr>
          <p:cNvPr id="6" name="Connecteur droit avec flèche 5"/>
          <p:cNvCxnSpPr>
            <a:stCxn id="8" idx="3"/>
            <a:endCxn id="4" idx="0"/>
          </p:cNvCxnSpPr>
          <p:nvPr/>
        </p:nvCxnSpPr>
        <p:spPr>
          <a:xfrm>
            <a:off x="8231799" y="5928897"/>
            <a:ext cx="6223" cy="220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2" idx="2"/>
            <a:endCxn id="14" idx="0"/>
          </p:cNvCxnSpPr>
          <p:nvPr/>
        </p:nvCxnSpPr>
        <p:spPr>
          <a:xfrm>
            <a:off x="9540362" y="5951419"/>
            <a:ext cx="0" cy="197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0" idx="3"/>
            <a:endCxn id="15" idx="0"/>
          </p:cNvCxnSpPr>
          <p:nvPr/>
        </p:nvCxnSpPr>
        <p:spPr>
          <a:xfrm>
            <a:off x="10868975" y="5928311"/>
            <a:ext cx="9023" cy="220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8686518" y="2714167"/>
            <a:ext cx="391885" cy="37555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91725" y="3460433"/>
            <a:ext cx="391885" cy="3755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8151633" y="3089724"/>
            <a:ext cx="391885" cy="37555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8734313" y="3835990"/>
            <a:ext cx="391885" cy="37555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8817076" y="3272654"/>
            <a:ext cx="391885" cy="3755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9417345" y="2751431"/>
            <a:ext cx="391885" cy="375557"/>
          </a:xfrm>
          <a:prstGeom prst="ellipse">
            <a:avLst/>
          </a:prstGeom>
          <a:solidFill>
            <a:schemeClr val="accent6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9438761" y="4210385"/>
            <a:ext cx="391885" cy="3755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8103288" y="3672142"/>
            <a:ext cx="391885" cy="37555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/>
          <p:cNvSpPr/>
          <p:nvPr/>
        </p:nvSpPr>
        <p:spPr>
          <a:xfrm>
            <a:off x="8543518" y="4427195"/>
            <a:ext cx="391885" cy="3755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à coins arrondis 17"/>
          <p:cNvSpPr/>
          <p:nvPr/>
        </p:nvSpPr>
        <p:spPr>
          <a:xfrm>
            <a:off x="7965200" y="2507306"/>
            <a:ext cx="2095636" cy="2419257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>
            <a:cxnSpLocks/>
            <a:endCxn id="18" idx="1"/>
          </p:cNvCxnSpPr>
          <p:nvPr/>
        </p:nvCxnSpPr>
        <p:spPr>
          <a:xfrm>
            <a:off x="6395327" y="3716934"/>
            <a:ext cx="156987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26" idx="4"/>
            <a:endCxn id="9" idx="0"/>
          </p:cNvCxnSpPr>
          <p:nvPr/>
        </p:nvCxnSpPr>
        <p:spPr>
          <a:xfrm>
            <a:off x="9634704" y="4585942"/>
            <a:ext cx="21819" cy="91841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2806526" y="6105801"/>
            <a:ext cx="129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Mask</a:t>
            </a:r>
            <a:r>
              <a:rPr lang="fr-FR" dirty="0"/>
              <a:t>-RCNN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9613287" y="5026045"/>
            <a:ext cx="110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attributes</a:t>
            </a:r>
            <a:endParaRPr lang="fr-FR" i="1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DFEDC3-6F1D-DC45-833C-F1427561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20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FEE541-9E8B-1543-B051-761EB861027A}"/>
              </a:ext>
            </a:extLst>
          </p:cNvPr>
          <p:cNvSpPr txBox="1"/>
          <p:nvPr/>
        </p:nvSpPr>
        <p:spPr>
          <a:xfrm>
            <a:off x="3163868" y="5779567"/>
            <a:ext cx="5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RGB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14CACB4-A13E-3F4C-A589-5567EBE1E170}"/>
              </a:ext>
            </a:extLst>
          </p:cNvPr>
          <p:cNvSpPr txBox="1"/>
          <p:nvPr/>
        </p:nvSpPr>
        <p:spPr>
          <a:xfrm>
            <a:off x="8848380" y="4899056"/>
            <a:ext cx="48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Set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FF6F6E95-E750-2E47-970C-0B865845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70" y="1712025"/>
            <a:ext cx="5344981" cy="400401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A77CB926-15FB-4641-B81B-3CC164A41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91" y="1712025"/>
            <a:ext cx="5348699" cy="40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18" grpId="0" animBg="1"/>
      <p:bldP spid="43" grpId="0"/>
      <p:bldP spid="49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 Relation Network</a:t>
            </a: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4" y="1433611"/>
            <a:ext cx="3870000" cy="216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028" y="1433611"/>
            <a:ext cx="3868364" cy="216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Ellipse 15"/>
          <p:cNvSpPr/>
          <p:nvPr/>
        </p:nvSpPr>
        <p:spPr>
          <a:xfrm>
            <a:off x="2941919" y="3941680"/>
            <a:ext cx="391885" cy="3755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8907793" y="3941679"/>
            <a:ext cx="391885" cy="37555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7942279" y="4173275"/>
            <a:ext cx="391885" cy="3755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à coins arrondis 23"/>
          <p:cNvSpPr/>
          <p:nvPr/>
        </p:nvSpPr>
        <p:spPr>
          <a:xfrm>
            <a:off x="1872526" y="3843454"/>
            <a:ext cx="1609376" cy="947566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à coins arrondis 26"/>
          <p:cNvSpPr/>
          <p:nvPr/>
        </p:nvSpPr>
        <p:spPr>
          <a:xfrm>
            <a:off x="7795522" y="3843454"/>
            <a:ext cx="1609376" cy="947566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5436000" y="6015600"/>
            <a:ext cx="391885" cy="375557"/>
          </a:xfrm>
          <a:prstGeom prst="ellipse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/>
          <p:cNvSpPr/>
          <p:nvPr/>
        </p:nvSpPr>
        <p:spPr>
          <a:xfrm>
            <a:off x="4816010" y="4835669"/>
            <a:ext cx="391885" cy="3755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/>
          <p:cNvSpPr/>
          <p:nvPr/>
        </p:nvSpPr>
        <p:spPr>
          <a:xfrm>
            <a:off x="5958538" y="4830438"/>
            <a:ext cx="391885" cy="37555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5442915" y="5246116"/>
            <a:ext cx="391885" cy="3755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eur droit avec flèche 66"/>
          <p:cNvCxnSpPr>
            <a:stCxn id="4" idx="2"/>
            <a:endCxn id="24" idx="0"/>
          </p:cNvCxnSpPr>
          <p:nvPr/>
        </p:nvCxnSpPr>
        <p:spPr>
          <a:xfrm>
            <a:off x="2677214" y="3593611"/>
            <a:ext cx="0" cy="249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5" idx="2"/>
            <a:endCxn id="27" idx="0"/>
          </p:cNvCxnSpPr>
          <p:nvPr/>
        </p:nvCxnSpPr>
        <p:spPr>
          <a:xfrm>
            <a:off x="8600210" y="3593611"/>
            <a:ext cx="0" cy="249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>
            <a:cxnSpLocks/>
            <a:stCxn id="27" idx="1"/>
            <a:endCxn id="111" idx="0"/>
          </p:cNvCxnSpPr>
          <p:nvPr/>
        </p:nvCxnSpPr>
        <p:spPr>
          <a:xfrm flipH="1">
            <a:off x="5628968" y="4317237"/>
            <a:ext cx="2166554" cy="18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cxnSpLocks/>
            <a:stCxn id="24" idx="3"/>
            <a:endCxn id="111" idx="0"/>
          </p:cNvCxnSpPr>
          <p:nvPr/>
        </p:nvCxnSpPr>
        <p:spPr>
          <a:xfrm>
            <a:off x="3481902" y="4317237"/>
            <a:ext cx="2147066" cy="18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180577" y="6318164"/>
            <a:ext cx="3282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[GCN, </a:t>
            </a:r>
            <a:r>
              <a:rPr lang="en-US" sz="1200" dirty="0" err="1"/>
              <a:t>Kipf</a:t>
            </a:r>
            <a:r>
              <a:rPr lang="en-US" sz="1200" dirty="0"/>
              <a:t> et al, ICLR’17]</a:t>
            </a:r>
          </a:p>
          <a:p>
            <a:pPr algn="ctr"/>
            <a:r>
              <a:rPr lang="en-US" sz="1200" dirty="0"/>
              <a:t>[Graph Networks, </a:t>
            </a:r>
            <a:r>
              <a:rPr lang="en-US" sz="1200" dirty="0" err="1"/>
              <a:t>Battaglia</a:t>
            </a:r>
            <a:r>
              <a:rPr lang="en-US" sz="1200" dirty="0"/>
              <a:t> et al, arXiv’18]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/>
              <p:cNvSpPr txBox="1"/>
              <p:nvPr/>
            </p:nvSpPr>
            <p:spPr>
              <a:xfrm>
                <a:off x="2301143" y="3943656"/>
                <a:ext cx="567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𝑏𝑒𝑑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143" y="3943656"/>
                <a:ext cx="56739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574" r="-3191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99"/>
              <p:cNvSpPr txBox="1"/>
              <p:nvPr/>
            </p:nvSpPr>
            <p:spPr>
              <a:xfrm>
                <a:off x="8820036" y="4310481"/>
                <a:ext cx="512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𝑏𝑒𝑑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0" name="ZoneTexte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036" y="4310481"/>
                <a:ext cx="51257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ZoneTexte 100"/>
              <p:cNvSpPr txBox="1"/>
              <p:nvPr/>
            </p:nvSpPr>
            <p:spPr>
              <a:xfrm>
                <a:off x="7816523" y="3878774"/>
                <a:ext cx="855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𝑝𝑒𝑟𝑠𝑜𝑛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1" name="ZoneTexte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523" y="3878774"/>
                <a:ext cx="85561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674" r="-1418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103"/>
              <p:cNvSpPr txBox="1"/>
              <p:nvPr/>
            </p:nvSpPr>
            <p:spPr>
              <a:xfrm>
                <a:off x="5497200" y="6357600"/>
                <a:ext cx="2738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4" name="ZoneTexte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200" y="6357600"/>
                <a:ext cx="273857" cy="276999"/>
              </a:xfrm>
              <a:prstGeom prst="rect">
                <a:avLst/>
              </a:prstGeom>
              <a:blipFill>
                <a:blip r:embed="rId8"/>
                <a:stretch>
                  <a:fillRect l="-18182" r="-4545" b="-272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7352944" y="3803943"/>
                <a:ext cx="398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3"/>
                        </m:rPr>
                        <a:rPr lang="fr-FR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944" y="3803943"/>
                <a:ext cx="39869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1447831" y="3810057"/>
                <a:ext cx="4675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</m:e>
                        <m:sup>
                          <m:r>
                            <a:rPr lang="fr-FR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31" y="3810057"/>
                <a:ext cx="467564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6299664" y="1425666"/>
                <a:ext cx="3408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664" y="1425666"/>
                <a:ext cx="340842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331461" y="1409641"/>
                <a:ext cx="4107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fr-FR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1" y="1409641"/>
                <a:ext cx="410753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55F7B9-3C38-7C4F-827E-7F408A5A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21</a:t>
            </a:fld>
            <a:endParaRPr lang="fr-FR" dirty="0"/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AAD83C2-8F25-2F4A-9F01-9B5C1E9F6FCC}"/>
              </a:ext>
            </a:extLst>
          </p:cNvPr>
          <p:cNvCxnSpPr>
            <a:cxnSpLocks/>
            <a:stCxn id="31" idx="7"/>
            <a:endCxn id="30" idx="3"/>
          </p:cNvCxnSpPr>
          <p:nvPr/>
        </p:nvCxnSpPr>
        <p:spPr>
          <a:xfrm flipV="1">
            <a:off x="5777410" y="5150996"/>
            <a:ext cx="238518" cy="15011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BE1DBA59-2C5F-A849-AAE2-070060095138}"/>
              </a:ext>
            </a:extLst>
          </p:cNvPr>
          <p:cNvCxnSpPr>
            <a:cxnSpLocks/>
            <a:stCxn id="29" idx="5"/>
            <a:endCxn id="31" idx="1"/>
          </p:cNvCxnSpPr>
          <p:nvPr/>
        </p:nvCxnSpPr>
        <p:spPr>
          <a:xfrm>
            <a:off x="5150505" y="5156227"/>
            <a:ext cx="349800" cy="144888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555BE8F-B0C8-DE42-8CC5-EB8F2F903237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5207895" y="5018217"/>
            <a:ext cx="750643" cy="5231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BE8F7D0-BA49-4241-BC52-A71C222B1AEB}"/>
              </a:ext>
            </a:extLst>
          </p:cNvPr>
          <p:cNvCxnSpPr>
            <a:cxnSpLocks/>
            <a:stCxn id="31" idx="4"/>
            <a:endCxn id="25" idx="0"/>
          </p:cNvCxnSpPr>
          <p:nvPr/>
        </p:nvCxnSpPr>
        <p:spPr>
          <a:xfrm flipH="1">
            <a:off x="5631943" y="5621673"/>
            <a:ext cx="6915" cy="3939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0553FE46-3B97-ED4E-9415-C6CD7B4F90C4}"/>
              </a:ext>
            </a:extLst>
          </p:cNvPr>
          <p:cNvCxnSpPr>
            <a:cxnSpLocks/>
            <a:stCxn id="29" idx="4"/>
            <a:endCxn id="25" idx="1"/>
          </p:cNvCxnSpPr>
          <p:nvPr/>
        </p:nvCxnSpPr>
        <p:spPr>
          <a:xfrm>
            <a:off x="5011953" y="5211226"/>
            <a:ext cx="481437" cy="8593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C195A6D2-8499-5146-AFA7-D99346920364}"/>
              </a:ext>
            </a:extLst>
          </p:cNvPr>
          <p:cNvCxnSpPr>
            <a:cxnSpLocks/>
            <a:stCxn id="30" idx="4"/>
            <a:endCxn id="25" idx="7"/>
          </p:cNvCxnSpPr>
          <p:nvPr/>
        </p:nvCxnSpPr>
        <p:spPr>
          <a:xfrm flipH="1">
            <a:off x="5770495" y="5205995"/>
            <a:ext cx="383986" cy="8646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à coins arrondis 27">
            <a:extLst>
              <a:ext uri="{FF2B5EF4-FFF2-40B4-BE49-F238E27FC236}">
                <a16:creationId xmlns:a16="http://schemas.microsoft.com/office/drawing/2014/main" id="{3B671EE1-1DDF-E846-83C0-3281522AA779}"/>
              </a:ext>
            </a:extLst>
          </p:cNvPr>
          <p:cNvSpPr/>
          <p:nvPr/>
        </p:nvSpPr>
        <p:spPr>
          <a:xfrm>
            <a:off x="4227871" y="4501902"/>
            <a:ext cx="2802193" cy="226279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7DCF1BE6-8453-8C48-86AE-9545D493F75B}"/>
              </a:ext>
            </a:extLst>
          </p:cNvPr>
          <p:cNvSpPr txBox="1"/>
          <p:nvPr/>
        </p:nvSpPr>
        <p:spPr>
          <a:xfrm>
            <a:off x="4763868" y="4063375"/>
            <a:ext cx="15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Graph </a:t>
            </a:r>
            <a:r>
              <a:rPr lang="fr-FR" dirty="0" err="1"/>
              <a:t>creation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BD64E72D-E0FB-CC4E-9032-149CB28ED41B}"/>
                  </a:ext>
                </a:extLst>
              </p:cNvPr>
              <p:cNvSpPr/>
              <p:nvPr/>
            </p:nvSpPr>
            <p:spPr>
              <a:xfrm>
                <a:off x="3833774" y="4489872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𝔖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BD64E72D-E0FB-CC4E-9032-149CB28ED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774" y="4489872"/>
                <a:ext cx="41069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ADD9B22A-7EDB-DD44-8DA0-0AF1AA9332F0}"/>
              </a:ext>
            </a:extLst>
          </p:cNvPr>
          <p:cNvSpPr txBox="1"/>
          <p:nvPr/>
        </p:nvSpPr>
        <p:spPr>
          <a:xfrm>
            <a:off x="7091264" y="5292546"/>
            <a:ext cx="21807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How?</a:t>
            </a:r>
          </a:p>
          <a:p>
            <a:pPr algn="ctr"/>
            <a:r>
              <a:rPr lang="fr-FR" b="1" dirty="0"/>
              <a:t>Structure?</a:t>
            </a:r>
          </a:p>
          <a:p>
            <a:pPr algn="ctr"/>
            <a:r>
              <a:rPr lang="fr-FR" b="1" dirty="0"/>
              <a:t>Clique size?</a:t>
            </a:r>
          </a:p>
          <a:p>
            <a:pPr algn="ctr"/>
            <a:r>
              <a:rPr lang="fr-FR" b="1" dirty="0"/>
              <a:t>Type of interactions?</a:t>
            </a:r>
          </a:p>
        </p:txBody>
      </p:sp>
    </p:spTree>
    <p:extLst>
      <p:ext uri="{BB962C8B-B14F-4D97-AF65-F5344CB8AC3E}">
        <p14:creationId xmlns:p14="http://schemas.microsoft.com/office/powerpoint/2010/main" val="108520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4" grpId="0" animBg="1"/>
      <p:bldP spid="27" grpId="0" animBg="1"/>
      <p:bldP spid="25" grpId="0" animBg="1"/>
      <p:bldP spid="29" grpId="0" animBg="1"/>
      <p:bldP spid="30" grpId="0" animBg="1"/>
      <p:bldP spid="31" grpId="0" animBg="1"/>
      <p:bldP spid="99" grpId="0"/>
      <p:bldP spid="100" grpId="0"/>
      <p:bldP spid="101" grpId="0"/>
      <p:bldP spid="104" grpId="0"/>
      <p:bldP spid="119" grpId="0"/>
      <p:bldP spid="120" grpId="0"/>
      <p:bldP spid="111" grpId="0" animBg="1"/>
      <p:bldP spid="112" grpId="0"/>
      <p:bldP spid="11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 Relation Network</a:t>
            </a:r>
          </a:p>
        </p:txBody>
      </p:sp>
      <p:pic>
        <p:nvPicPr>
          <p:cNvPr id="4" name="Image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4" y="1433611"/>
            <a:ext cx="3870000" cy="216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028" y="1433611"/>
            <a:ext cx="3868364" cy="216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Ellipse 15"/>
          <p:cNvSpPr/>
          <p:nvPr/>
        </p:nvSpPr>
        <p:spPr>
          <a:xfrm>
            <a:off x="2941919" y="3941680"/>
            <a:ext cx="391885" cy="3755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8907793" y="3941679"/>
            <a:ext cx="391885" cy="37555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7942279" y="4173275"/>
            <a:ext cx="391885" cy="3755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à coins arrondis 23"/>
          <p:cNvSpPr/>
          <p:nvPr/>
        </p:nvSpPr>
        <p:spPr>
          <a:xfrm>
            <a:off x="1872526" y="3843454"/>
            <a:ext cx="1609376" cy="947566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à coins arrondis 26"/>
          <p:cNvSpPr/>
          <p:nvPr/>
        </p:nvSpPr>
        <p:spPr>
          <a:xfrm>
            <a:off x="7795522" y="3843454"/>
            <a:ext cx="1609376" cy="947566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5982866" y="5592740"/>
            <a:ext cx="180000" cy="180000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5436355" y="6014093"/>
            <a:ext cx="391885" cy="375557"/>
          </a:xfrm>
          <a:prstGeom prst="ellipse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5173658" y="5585839"/>
            <a:ext cx="180000" cy="180000"/>
          </a:xfrm>
          <a:prstGeom prst="rect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à coins arrondis 27"/>
          <p:cNvSpPr/>
          <p:nvPr/>
        </p:nvSpPr>
        <p:spPr>
          <a:xfrm>
            <a:off x="4227871" y="4501902"/>
            <a:ext cx="2802193" cy="2262795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598567" y="4964154"/>
            <a:ext cx="391885" cy="3755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/>
          <p:cNvSpPr/>
          <p:nvPr/>
        </p:nvSpPr>
        <p:spPr>
          <a:xfrm>
            <a:off x="6274143" y="4954108"/>
            <a:ext cx="391885" cy="37555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5436355" y="4954109"/>
            <a:ext cx="391885" cy="37555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eur droit avec flèche 7"/>
          <p:cNvCxnSpPr>
            <a:cxnSpLocks/>
            <a:stCxn id="29" idx="5"/>
            <a:endCxn id="26" idx="1"/>
          </p:cNvCxnSpPr>
          <p:nvPr/>
        </p:nvCxnSpPr>
        <p:spPr>
          <a:xfrm>
            <a:off x="4933062" y="5284712"/>
            <a:ext cx="240596" cy="3911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31" idx="4"/>
            <a:endCxn id="26" idx="3"/>
          </p:cNvCxnSpPr>
          <p:nvPr/>
        </p:nvCxnSpPr>
        <p:spPr>
          <a:xfrm flipH="1">
            <a:off x="5353658" y="5329666"/>
            <a:ext cx="278640" cy="3461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31" idx="4"/>
            <a:endCxn id="15" idx="1"/>
          </p:cNvCxnSpPr>
          <p:nvPr/>
        </p:nvCxnSpPr>
        <p:spPr>
          <a:xfrm>
            <a:off x="5632298" y="5329666"/>
            <a:ext cx="350568" cy="3530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30" idx="4"/>
            <a:endCxn id="15" idx="3"/>
          </p:cNvCxnSpPr>
          <p:nvPr/>
        </p:nvCxnSpPr>
        <p:spPr>
          <a:xfrm flipH="1">
            <a:off x="6162866" y="5329665"/>
            <a:ext cx="307220" cy="353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15" idx="2"/>
            <a:endCxn id="25" idx="7"/>
          </p:cNvCxnSpPr>
          <p:nvPr/>
        </p:nvCxnSpPr>
        <p:spPr>
          <a:xfrm flipH="1">
            <a:off x="5770850" y="5772740"/>
            <a:ext cx="302016" cy="2963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26" idx="2"/>
            <a:endCxn id="25" idx="1"/>
          </p:cNvCxnSpPr>
          <p:nvPr/>
        </p:nvCxnSpPr>
        <p:spPr>
          <a:xfrm>
            <a:off x="5263658" y="5765839"/>
            <a:ext cx="230087" cy="3032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>
            <a:stCxn id="4" idx="2"/>
            <a:endCxn id="24" idx="0"/>
          </p:cNvCxnSpPr>
          <p:nvPr/>
        </p:nvCxnSpPr>
        <p:spPr>
          <a:xfrm>
            <a:off x="2677214" y="3593611"/>
            <a:ext cx="0" cy="249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>
            <a:stCxn id="5" idx="2"/>
            <a:endCxn id="27" idx="0"/>
          </p:cNvCxnSpPr>
          <p:nvPr/>
        </p:nvCxnSpPr>
        <p:spPr>
          <a:xfrm>
            <a:off x="8600210" y="3593611"/>
            <a:ext cx="0" cy="249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>
            <a:stCxn id="27" idx="1"/>
            <a:endCxn id="28" idx="0"/>
          </p:cNvCxnSpPr>
          <p:nvPr/>
        </p:nvCxnSpPr>
        <p:spPr>
          <a:xfrm flipH="1">
            <a:off x="5628968" y="4317237"/>
            <a:ext cx="2166554" cy="18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24" idx="3"/>
            <a:endCxn id="28" idx="0"/>
          </p:cNvCxnSpPr>
          <p:nvPr/>
        </p:nvCxnSpPr>
        <p:spPr>
          <a:xfrm>
            <a:off x="3481902" y="4317237"/>
            <a:ext cx="2147066" cy="1846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180577" y="6318164"/>
            <a:ext cx="3282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[GCN, </a:t>
            </a:r>
            <a:r>
              <a:rPr lang="en-US" sz="1200" dirty="0" err="1"/>
              <a:t>Kipf</a:t>
            </a:r>
            <a:r>
              <a:rPr lang="en-US" sz="1200" dirty="0"/>
              <a:t> et al, ICLR’17]</a:t>
            </a:r>
          </a:p>
          <a:p>
            <a:pPr algn="ctr"/>
            <a:r>
              <a:rPr lang="en-US" sz="1200" dirty="0"/>
              <a:t>[Graph Networks, </a:t>
            </a:r>
            <a:r>
              <a:rPr lang="en-US" sz="1200" dirty="0" err="1"/>
              <a:t>Battaglia</a:t>
            </a:r>
            <a:r>
              <a:rPr lang="en-US" sz="1200" dirty="0"/>
              <a:t> et al, arXiv’18]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71705" y="4831447"/>
            <a:ext cx="34917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Data efficient</a:t>
            </a:r>
          </a:p>
          <a:p>
            <a:pPr algn="ctr"/>
            <a:r>
              <a:rPr lang="en-US" dirty="0"/>
              <a:t>Invariant to the number of objects</a:t>
            </a:r>
          </a:p>
          <a:p>
            <a:pPr algn="ctr"/>
            <a:r>
              <a:rPr lang="en-US" dirty="0"/>
              <a:t>Inter-frame object relations</a:t>
            </a:r>
          </a:p>
          <a:p>
            <a:pPr algn="ctr"/>
            <a:r>
              <a:rPr lang="en-US" dirty="0"/>
              <a:t>Semantic meaning</a:t>
            </a:r>
          </a:p>
          <a:p>
            <a:pPr algn="ctr"/>
            <a:r>
              <a:rPr lang="en-US" dirty="0"/>
              <a:t>Clique of size 2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4763868" y="4063375"/>
            <a:ext cx="15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Graph </a:t>
            </a:r>
            <a:r>
              <a:rPr lang="fr-FR" dirty="0" err="1"/>
              <a:t>creation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/>
              <p:cNvSpPr txBox="1"/>
              <p:nvPr/>
            </p:nvSpPr>
            <p:spPr>
              <a:xfrm>
                <a:off x="2301143" y="3943656"/>
                <a:ext cx="567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𝑏𝑒𝑑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143" y="3943656"/>
                <a:ext cx="56739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574" r="-3191" b="-1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99"/>
              <p:cNvSpPr txBox="1"/>
              <p:nvPr/>
            </p:nvSpPr>
            <p:spPr>
              <a:xfrm>
                <a:off x="8820036" y="4310481"/>
                <a:ext cx="512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𝑏𝑒𝑑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0" name="ZoneTexte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036" y="4310481"/>
                <a:ext cx="51257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0714" r="-3571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ZoneTexte 100"/>
              <p:cNvSpPr txBox="1"/>
              <p:nvPr/>
            </p:nvSpPr>
            <p:spPr>
              <a:xfrm>
                <a:off x="7816523" y="3878774"/>
                <a:ext cx="855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𝑝𝑒𝑟𝑠𝑜𝑛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1" name="ZoneTexte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523" y="3878774"/>
                <a:ext cx="85561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674" r="-1418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103"/>
              <p:cNvSpPr txBox="1"/>
              <p:nvPr/>
            </p:nvSpPr>
            <p:spPr>
              <a:xfrm>
                <a:off x="5496039" y="6357206"/>
                <a:ext cx="2738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4" name="ZoneTexte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39" y="6357206"/>
                <a:ext cx="27385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2222" r="-4444" b="-2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ZoneTexte 104"/>
              <p:cNvSpPr txBox="1"/>
              <p:nvPr/>
            </p:nvSpPr>
            <p:spPr>
              <a:xfrm>
                <a:off x="6220509" y="4677951"/>
                <a:ext cx="512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𝑏𝑒𝑑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5" name="ZoneTexte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509" y="4677951"/>
                <a:ext cx="512576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0588" r="-2353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ZoneTexte 106"/>
              <p:cNvSpPr txBox="1"/>
              <p:nvPr/>
            </p:nvSpPr>
            <p:spPr>
              <a:xfrm>
                <a:off x="4388455" y="4677951"/>
                <a:ext cx="855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𝑝𝑒𝑟𝑠𝑜𝑛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7" name="ZoneText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455" y="4677951"/>
                <a:ext cx="855619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6429" r="-2143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ZoneTexte 108"/>
              <p:cNvSpPr txBox="1"/>
              <p:nvPr/>
            </p:nvSpPr>
            <p:spPr>
              <a:xfrm>
                <a:off x="5384647" y="4677951"/>
                <a:ext cx="567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𝑏𝑒𝑑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9" name="ZoneTexte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47" y="4677951"/>
                <a:ext cx="567398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9677" r="-4301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ZoneTexte 116"/>
              <p:cNvSpPr txBox="1"/>
              <p:nvPr/>
            </p:nvSpPr>
            <p:spPr>
              <a:xfrm>
                <a:off x="8277780" y="5302169"/>
                <a:ext cx="1782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𝑏𝑒𝑑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fr-F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′</m:t>
                          </m:r>
                        </m:sub>
                      </m:sSub>
                      <m:r>
                        <a:rPr lang="fr-FR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𝑝𝑒𝑟𝑠𝑜𝑛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7" name="ZoneTexte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780" y="5302169"/>
                <a:ext cx="1782411" cy="276999"/>
              </a:xfrm>
              <a:prstGeom prst="rect">
                <a:avLst/>
              </a:prstGeom>
              <a:blipFill>
                <a:blip r:embed="rId12"/>
                <a:stretch>
                  <a:fillRect l="-4255" r="-4255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8445280" y="5728502"/>
                <a:ext cx="2497303" cy="929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mr-IN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 dirty="0" smtClean="0">
                              <a:latin typeface="Cambria Math" charset="0"/>
                            </a:rPr>
                            <m:t>𝑜</m:t>
                          </m:r>
                          <m:r>
                            <a:rPr lang="fr-FR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fr-FR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mr-I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mr-I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dirty="0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fr-FR" b="0" i="1" dirty="0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𝑂</m:t>
                                  </m:r>
                                </m:e>
                                <m:sup>
                                  <m:r>
                                    <a:rPr lang="fr-FR" b="0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fr-FR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fr-FR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fr-FR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fr-FR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𝑜</m:t>
                              </m:r>
                              <m:r>
                                <a:rPr lang="fr-FR" i="1" dirty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280" y="5728502"/>
                <a:ext cx="2497303" cy="92929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7352944" y="3803943"/>
                <a:ext cx="398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3"/>
                        </m:rPr>
                        <a:rPr lang="fr-FR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944" y="3803943"/>
                <a:ext cx="39869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1447831" y="3810057"/>
                <a:ext cx="4675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𝑂</m:t>
                          </m:r>
                        </m:e>
                        <m:sup>
                          <m:r>
                            <a:rPr lang="fr-FR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31" y="3810057"/>
                <a:ext cx="467564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6299664" y="1425666"/>
                <a:ext cx="3408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664" y="1425666"/>
                <a:ext cx="340842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331461" y="1409641"/>
                <a:ext cx="4107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fr-FR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1" y="1409641"/>
                <a:ext cx="410753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3833774" y="4489872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𝔖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774" y="4489872"/>
                <a:ext cx="410690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ZoneTexte 126"/>
          <p:cNvSpPr txBox="1"/>
          <p:nvPr/>
        </p:nvSpPr>
        <p:spPr>
          <a:xfrm>
            <a:off x="10476838" y="4763766"/>
            <a:ext cx="130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Shared</a:t>
            </a:r>
            <a:r>
              <a:rPr lang="fr-FR" dirty="0"/>
              <a:t> MLP</a:t>
            </a:r>
          </a:p>
        </p:txBody>
      </p:sp>
      <p:cxnSp>
        <p:nvCxnSpPr>
          <p:cNvPr id="129" name="Connecteur en angle 128"/>
          <p:cNvCxnSpPr>
            <a:stCxn id="127" idx="1"/>
          </p:cNvCxnSpPr>
          <p:nvPr/>
        </p:nvCxnSpPr>
        <p:spPr>
          <a:xfrm rot="10800000" flipV="1">
            <a:off x="8400504" y="4948432"/>
            <a:ext cx="2076334" cy="331114"/>
          </a:xfrm>
          <a:prstGeom prst="bentConnector3">
            <a:avLst>
              <a:gd name="adj1" fmla="val 100195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en angle 144"/>
          <p:cNvCxnSpPr>
            <a:stCxn id="127" idx="1"/>
          </p:cNvCxnSpPr>
          <p:nvPr/>
        </p:nvCxnSpPr>
        <p:spPr>
          <a:xfrm rot="10800000" flipV="1">
            <a:off x="10382866" y="4948432"/>
            <a:ext cx="93973" cy="355486"/>
          </a:xfrm>
          <a:prstGeom prst="bent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55F7B9-3C38-7C4F-827E-7F408A5A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22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A1F5214-304B-1A4E-A8AD-69C2020F37B0}"/>
                  </a:ext>
                </a:extLst>
              </p:cNvPr>
              <p:cNvSpPr/>
              <p:nvPr/>
            </p:nvSpPr>
            <p:spPr>
              <a:xfrm>
                <a:off x="9944622" y="5256002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A1F5214-304B-1A4E-A8AD-69C2020F3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622" y="5256002"/>
                <a:ext cx="41069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1F4AAD2-502F-3F41-8852-772DD852555F}"/>
                  </a:ext>
                </a:extLst>
              </p:cNvPr>
              <p:cNvSpPr/>
              <p:nvPr/>
            </p:nvSpPr>
            <p:spPr>
              <a:xfrm>
                <a:off x="10195355" y="5256002"/>
                <a:ext cx="1624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fr-FR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𝑏𝑒𝑑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fr-F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′</m:t>
                          </m:r>
                        </m:sub>
                      </m:sSub>
                      <m:r>
                        <a:rPr lang="fr-FR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𝑏𝑒𝑑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1F4AAD2-502F-3F41-8852-772DD8525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355" y="5256002"/>
                <a:ext cx="1624034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5F9CE99-A603-0C41-84AC-C3A3C4919B81}"/>
                  </a:ext>
                </a:extLst>
              </p:cNvPr>
              <p:cNvSpPr/>
              <p:nvPr/>
            </p:nvSpPr>
            <p:spPr>
              <a:xfrm>
                <a:off x="7597207" y="5256002"/>
                <a:ext cx="695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fr-FR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5F9CE99-A603-0C41-84AC-C3A3C4919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07" y="5256002"/>
                <a:ext cx="695767" cy="369332"/>
              </a:xfrm>
              <a:prstGeom prst="rect">
                <a:avLst/>
              </a:prstGeom>
              <a:blipFill>
                <a:blip r:embed="rId2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42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29" grpId="0" animBg="1"/>
      <p:bldP spid="30" grpId="0" animBg="1"/>
      <p:bldP spid="31" grpId="0" animBg="1"/>
      <p:bldP spid="96" grpId="0"/>
      <p:bldP spid="105" grpId="0"/>
      <p:bldP spid="107" grpId="0"/>
      <p:bldP spid="109" grpId="0"/>
      <p:bldP spid="117" grpId="0"/>
      <p:bldP spid="118" grpId="0"/>
      <p:bldP spid="127" grpId="0"/>
      <p:bldP spid="6" grpId="0"/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 Relation Network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1" y="1842616"/>
            <a:ext cx="1984000" cy="111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281" y="1842616"/>
            <a:ext cx="1984000" cy="111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281" y="1842616"/>
            <a:ext cx="1984000" cy="111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281" y="1842616"/>
            <a:ext cx="1984000" cy="111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281" y="1842616"/>
            <a:ext cx="1984000" cy="111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0281" y="1842616"/>
            <a:ext cx="1984000" cy="1116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eur droit avec flèche 11"/>
          <p:cNvCxnSpPr/>
          <p:nvPr/>
        </p:nvCxnSpPr>
        <p:spPr>
          <a:xfrm>
            <a:off x="98323" y="1729658"/>
            <a:ext cx="7398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61126" y="136032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11002281" y="3817147"/>
            <a:ext cx="0" cy="551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cxnSpLocks/>
            <a:endCxn id="75" idx="0"/>
          </p:cNvCxnSpPr>
          <p:nvPr/>
        </p:nvCxnSpPr>
        <p:spPr>
          <a:xfrm>
            <a:off x="11002281" y="4855545"/>
            <a:ext cx="0" cy="459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7034281" y="3817147"/>
            <a:ext cx="0" cy="550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5050281" y="3817147"/>
            <a:ext cx="0" cy="550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3066281" y="3817146"/>
            <a:ext cx="1" cy="550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9018281" y="3817146"/>
            <a:ext cx="0" cy="550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5" idx="2"/>
          </p:cNvCxnSpPr>
          <p:nvPr/>
        </p:nvCxnSpPr>
        <p:spPr>
          <a:xfrm>
            <a:off x="3066281" y="2958616"/>
            <a:ext cx="1" cy="426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6" idx="2"/>
          </p:cNvCxnSpPr>
          <p:nvPr/>
        </p:nvCxnSpPr>
        <p:spPr>
          <a:xfrm>
            <a:off x="5050281" y="2958616"/>
            <a:ext cx="0" cy="426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7" idx="2"/>
          </p:cNvCxnSpPr>
          <p:nvPr/>
        </p:nvCxnSpPr>
        <p:spPr>
          <a:xfrm>
            <a:off x="7034281" y="2958616"/>
            <a:ext cx="0" cy="426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8" idx="2"/>
          </p:cNvCxnSpPr>
          <p:nvPr/>
        </p:nvCxnSpPr>
        <p:spPr>
          <a:xfrm>
            <a:off x="9018281" y="2958616"/>
            <a:ext cx="0" cy="426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9" idx="2"/>
          </p:cNvCxnSpPr>
          <p:nvPr/>
        </p:nvCxnSpPr>
        <p:spPr>
          <a:xfrm>
            <a:off x="11002281" y="2958616"/>
            <a:ext cx="0" cy="426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stCxn id="8" idx="2"/>
          </p:cNvCxnSpPr>
          <p:nvPr/>
        </p:nvCxnSpPr>
        <p:spPr>
          <a:xfrm>
            <a:off x="9018281" y="2958616"/>
            <a:ext cx="1984000" cy="426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stCxn id="7" idx="2"/>
          </p:cNvCxnSpPr>
          <p:nvPr/>
        </p:nvCxnSpPr>
        <p:spPr>
          <a:xfrm>
            <a:off x="7034281" y="2958616"/>
            <a:ext cx="1984000" cy="426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6" idx="2"/>
          </p:cNvCxnSpPr>
          <p:nvPr/>
        </p:nvCxnSpPr>
        <p:spPr>
          <a:xfrm>
            <a:off x="5050281" y="2958616"/>
            <a:ext cx="1984000" cy="426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" idx="2"/>
          </p:cNvCxnSpPr>
          <p:nvPr/>
        </p:nvCxnSpPr>
        <p:spPr>
          <a:xfrm>
            <a:off x="3066281" y="2958616"/>
            <a:ext cx="1984000" cy="426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4" idx="2"/>
          </p:cNvCxnSpPr>
          <p:nvPr/>
        </p:nvCxnSpPr>
        <p:spPr>
          <a:xfrm>
            <a:off x="1082281" y="2958616"/>
            <a:ext cx="1984001" cy="4263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be 67"/>
          <p:cNvSpPr/>
          <p:nvPr/>
        </p:nvSpPr>
        <p:spPr>
          <a:xfrm>
            <a:off x="10282281" y="5367322"/>
            <a:ext cx="1440000" cy="396000"/>
          </a:xfrm>
          <a:prstGeom prst="cub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10799181" y="5314666"/>
                <a:ext cx="4062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181" y="5314666"/>
                <a:ext cx="40620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Connecteur droit avec flèche 77"/>
          <p:cNvCxnSpPr>
            <a:cxnSpLocks/>
            <a:stCxn id="75" idx="2"/>
            <a:endCxn id="79" idx="0"/>
          </p:cNvCxnSpPr>
          <p:nvPr/>
        </p:nvCxnSpPr>
        <p:spPr>
          <a:xfrm>
            <a:off x="11002281" y="5776331"/>
            <a:ext cx="1642" cy="2944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/>
          <p:cNvSpPr txBox="1"/>
          <p:nvPr/>
        </p:nvSpPr>
        <p:spPr>
          <a:xfrm>
            <a:off x="10684765" y="607075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label</a:t>
            </a:r>
          </a:p>
        </p:txBody>
      </p:sp>
      <p:sp>
        <p:nvSpPr>
          <p:cNvPr id="81" name="Cube 80"/>
          <p:cNvSpPr/>
          <p:nvPr/>
        </p:nvSpPr>
        <p:spPr>
          <a:xfrm>
            <a:off x="2346281" y="3415665"/>
            <a:ext cx="1440000" cy="396000"/>
          </a:xfrm>
          <a:prstGeom prst="cub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Cube 82"/>
          <p:cNvSpPr/>
          <p:nvPr/>
        </p:nvSpPr>
        <p:spPr>
          <a:xfrm>
            <a:off x="4330281" y="3415665"/>
            <a:ext cx="1440000" cy="396000"/>
          </a:xfrm>
          <a:prstGeom prst="cub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Cube 83"/>
          <p:cNvSpPr/>
          <p:nvPr/>
        </p:nvSpPr>
        <p:spPr>
          <a:xfrm>
            <a:off x="6314281" y="3415665"/>
            <a:ext cx="1440000" cy="396000"/>
          </a:xfrm>
          <a:prstGeom prst="cub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Cube 84"/>
          <p:cNvSpPr/>
          <p:nvPr/>
        </p:nvSpPr>
        <p:spPr>
          <a:xfrm>
            <a:off x="8184498" y="3415665"/>
            <a:ext cx="1440000" cy="396000"/>
          </a:xfrm>
          <a:prstGeom prst="cub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Cube 85"/>
          <p:cNvSpPr/>
          <p:nvPr/>
        </p:nvSpPr>
        <p:spPr>
          <a:xfrm>
            <a:off x="10282281" y="3415665"/>
            <a:ext cx="1440000" cy="396000"/>
          </a:xfrm>
          <a:prstGeom prst="cub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2830106" y="3363431"/>
                <a:ext cx="5661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106" y="3363431"/>
                <a:ext cx="566117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4810547" y="3363431"/>
                <a:ext cx="5732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547" y="3363431"/>
                <a:ext cx="573234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0762547" y="3363431"/>
                <a:ext cx="5732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547" y="3363431"/>
                <a:ext cx="573234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6794547" y="3363431"/>
                <a:ext cx="5732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47" y="3363431"/>
                <a:ext cx="573234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8778547" y="3363431"/>
                <a:ext cx="5732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547" y="3363431"/>
                <a:ext cx="573234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ZoneTexte 97"/>
          <p:cNvSpPr txBox="1"/>
          <p:nvPr/>
        </p:nvSpPr>
        <p:spPr>
          <a:xfrm>
            <a:off x="11073813" y="579615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linear</a:t>
            </a:r>
            <a:endParaRPr lang="fr-FR" dirty="0"/>
          </a:p>
        </p:txBody>
      </p:sp>
      <p:sp>
        <p:nvSpPr>
          <p:cNvPr id="99" name="ZoneTexte 98"/>
          <p:cNvSpPr txBox="1"/>
          <p:nvPr/>
        </p:nvSpPr>
        <p:spPr>
          <a:xfrm>
            <a:off x="838201" y="3327973"/>
            <a:ext cx="156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inter-frame</a:t>
            </a:r>
          </a:p>
          <a:p>
            <a:pPr algn="ctr"/>
            <a:r>
              <a:rPr lang="fr-FR" dirty="0" err="1"/>
              <a:t>representation</a:t>
            </a:r>
            <a:endParaRPr lang="fr-FR" dirty="0"/>
          </a:p>
        </p:txBody>
      </p:sp>
      <p:sp>
        <p:nvSpPr>
          <p:cNvPr id="100" name="ZoneTexte 99"/>
          <p:cNvSpPr txBox="1"/>
          <p:nvPr/>
        </p:nvSpPr>
        <p:spPr>
          <a:xfrm>
            <a:off x="8648566" y="5290224"/>
            <a:ext cx="1561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object-level</a:t>
            </a:r>
            <a:endParaRPr lang="fr-FR" dirty="0"/>
          </a:p>
          <a:p>
            <a:pPr algn="ctr"/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F3A0B4-A07C-034F-932E-3CFDBDFA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23</a:t>
            </a:fld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92EAA85-6682-7B4E-9933-88407031C004}"/>
              </a:ext>
            </a:extLst>
          </p:cNvPr>
          <p:cNvGrpSpPr/>
          <p:nvPr/>
        </p:nvGrpSpPr>
        <p:grpSpPr>
          <a:xfrm>
            <a:off x="2747797" y="4378726"/>
            <a:ext cx="730734" cy="531819"/>
            <a:chOff x="2097727" y="5903148"/>
            <a:chExt cx="730734" cy="531819"/>
          </a:xfrm>
        </p:grpSpPr>
        <p:sp>
          <p:nvSpPr>
            <p:cNvPr id="54" name="Rectangle à coins arrondis 105">
              <a:extLst>
                <a:ext uri="{FF2B5EF4-FFF2-40B4-BE49-F238E27FC236}">
                  <a16:creationId xmlns:a16="http://schemas.microsoft.com/office/drawing/2014/main" id="{81CA81C6-5D6C-BE45-90DA-FA7B3F33152C}"/>
                </a:ext>
              </a:extLst>
            </p:cNvPr>
            <p:cNvSpPr/>
            <p:nvPr/>
          </p:nvSpPr>
          <p:spPr>
            <a:xfrm>
              <a:off x="2097727" y="5903148"/>
              <a:ext cx="730734" cy="53181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RNN</a:t>
              </a:r>
            </a:p>
          </p:txBody>
        </p:sp>
        <p:cxnSp>
          <p:nvCxnSpPr>
            <p:cNvPr id="11" name="Connecteur en arc 10">
              <a:extLst>
                <a:ext uri="{FF2B5EF4-FFF2-40B4-BE49-F238E27FC236}">
                  <a16:creationId xmlns:a16="http://schemas.microsoft.com/office/drawing/2014/main" id="{DAB5561B-430E-E84D-B410-D89CAF76B657}"/>
                </a:ext>
              </a:extLst>
            </p:cNvPr>
            <p:cNvCxnSpPr>
              <a:cxnSpLocks/>
              <a:stCxn id="54" idx="3"/>
              <a:endCxn id="54" idx="0"/>
            </p:cNvCxnSpPr>
            <p:nvPr/>
          </p:nvCxnSpPr>
          <p:spPr>
            <a:xfrm flipH="1" flipV="1">
              <a:off x="2463094" y="5903148"/>
              <a:ext cx="365367" cy="265910"/>
            </a:xfrm>
            <a:prstGeom prst="curvedConnector4">
              <a:avLst>
                <a:gd name="adj1" fmla="val -48663"/>
                <a:gd name="adj2" fmla="val 17641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AD8E9048-DD24-F046-82A3-227009836AF2}"/>
              </a:ext>
            </a:extLst>
          </p:cNvPr>
          <p:cNvSpPr txBox="1"/>
          <p:nvPr/>
        </p:nvSpPr>
        <p:spPr>
          <a:xfrm>
            <a:off x="4800806" y="5847188"/>
            <a:ext cx="1491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Loss</a:t>
            </a:r>
            <a:endParaRPr lang="fr-FR" b="1" dirty="0"/>
          </a:p>
          <a:p>
            <a:pPr algn="ctr"/>
            <a:r>
              <a:rPr lang="fr-FR" dirty="0"/>
              <a:t>Cross-</a:t>
            </a:r>
            <a:r>
              <a:rPr lang="fr-FR" dirty="0" err="1"/>
              <a:t>entropy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674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8 0.0007 L 0.15885 0.0007 " pathEditMode="relative" ptsTypes="AA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85 0.0007 L 0.32552 0.00439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552 0.0044 L 0.48437 0.00023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437 0.00023 L 0.64713 0.00139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5" grpId="0"/>
      <p:bldP spid="79" grpId="0"/>
      <p:bldP spid="81" grpId="0" animBg="1"/>
      <p:bldP spid="83" grpId="0" animBg="1"/>
      <p:bldP spid="84" grpId="0" animBg="1"/>
      <p:bldP spid="85" grpId="0" animBg="1"/>
      <p:bldP spid="86" grpId="0" animBg="1"/>
      <p:bldP spid="88" grpId="0"/>
      <p:bldP spid="89" grpId="0"/>
      <p:bldP spid="90" grpId="0"/>
      <p:bldP spid="91" grpId="0"/>
      <p:bldP spid="92" grpId="0"/>
      <p:bldP spid="98" grpId="0"/>
      <p:bldP spid="99" grpId="0"/>
      <p:bldP spid="100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 Relation Network</a:t>
            </a:r>
            <a:br>
              <a:rPr lang="en-US" dirty="0"/>
            </a:br>
            <a:r>
              <a:rPr lang="en-US" i="1" dirty="0"/>
              <a:t>State-of-the-art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30AD1F-365B-8E4D-997E-615E69BA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24</a:t>
            </a:fld>
            <a:endParaRPr lang="fr-FR" dirty="0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BC3B0422-ED15-1645-B4E0-EDBBC23EC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475346"/>
              </p:ext>
            </p:extLst>
          </p:nvPr>
        </p:nvGraphicFramePr>
        <p:xfrm>
          <a:off x="624466" y="2498615"/>
          <a:ext cx="334536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629">
                  <a:extLst>
                    <a:ext uri="{9D8B030D-6E8A-4147-A177-3AD203B41FA5}">
                      <a16:colId xmlns:a16="http://schemas.microsoft.com/office/drawing/2014/main" val="399264749"/>
                    </a:ext>
                  </a:extLst>
                </a:gridCol>
                <a:gridCol w="791739">
                  <a:extLst>
                    <a:ext uri="{9D8B030D-6E8A-4147-A177-3AD203B41FA5}">
                      <a16:colId xmlns:a16="http://schemas.microsoft.com/office/drawing/2014/main" val="27541198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475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C3D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21.50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881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I3D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27.63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77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dirty="0" err="1"/>
                        <a:t>Multiscale</a:t>
                      </a:r>
                      <a:r>
                        <a:rPr lang="fr-FR" dirty="0"/>
                        <a:t> TRN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33.60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716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b="1" dirty="0"/>
                        <a:t>Object Relation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35.97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020598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FA7AFEDB-35AD-9D4D-8B10-F044DBCC4B77}"/>
              </a:ext>
            </a:extLst>
          </p:cNvPr>
          <p:cNvSpPr txBox="1"/>
          <p:nvPr/>
        </p:nvSpPr>
        <p:spPr>
          <a:xfrm>
            <a:off x="578410" y="4603283"/>
            <a:ext cx="343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Accuracy</a:t>
            </a:r>
            <a:r>
              <a:rPr lang="fr-FR" i="1" dirty="0"/>
              <a:t> on Something-Something</a:t>
            </a:r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8511A91-45A4-834A-9166-546B14B6A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81647"/>
              </p:ext>
            </p:extLst>
          </p:nvPr>
        </p:nvGraphicFramePr>
        <p:xfrm>
          <a:off x="4479073" y="2681495"/>
          <a:ext cx="323385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629">
                  <a:extLst>
                    <a:ext uri="{9D8B030D-6E8A-4147-A177-3AD203B41FA5}">
                      <a16:colId xmlns:a16="http://schemas.microsoft.com/office/drawing/2014/main" val="399264749"/>
                    </a:ext>
                  </a:extLst>
                </a:gridCol>
                <a:gridCol w="680224">
                  <a:extLst>
                    <a:ext uri="{9D8B030D-6E8A-4147-A177-3AD203B41FA5}">
                      <a16:colId xmlns:a16="http://schemas.microsoft.com/office/drawing/2014/main" val="27541198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 dirty="0" err="1">
                          <a:solidFill>
                            <a:schemeClr val="tx1"/>
                          </a:solidFill>
                        </a:rPr>
                        <a:t>mAP</a:t>
                      </a:r>
                      <a:endParaRPr lang="fr-FR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475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Resnet50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40.5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881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I3D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39.7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77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b="1" dirty="0"/>
                        <a:t>Object Relation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020598"/>
                  </a:ext>
                </a:extLst>
              </a:tr>
            </a:tbl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B1C0F5C7-2F56-0943-9D68-1CB4004BC662}"/>
              </a:ext>
            </a:extLst>
          </p:cNvPr>
          <p:cNvSpPr txBox="1"/>
          <p:nvPr/>
        </p:nvSpPr>
        <p:spPr>
          <a:xfrm>
            <a:off x="4446925" y="4603283"/>
            <a:ext cx="329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Mean</a:t>
            </a:r>
            <a:r>
              <a:rPr lang="fr-FR" i="1" dirty="0"/>
              <a:t> </a:t>
            </a:r>
            <a:r>
              <a:rPr lang="fr-FR" i="1" dirty="0" err="1"/>
              <a:t>Average</a:t>
            </a:r>
            <a:r>
              <a:rPr lang="fr-FR" i="1" dirty="0"/>
              <a:t> </a:t>
            </a:r>
            <a:r>
              <a:rPr lang="fr-FR" i="1" dirty="0" err="1"/>
              <a:t>Precision</a:t>
            </a:r>
            <a:r>
              <a:rPr lang="fr-FR" i="1" dirty="0"/>
              <a:t> on VLOG</a:t>
            </a:r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CA206771-E2FA-0147-97E1-D0389382B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82530"/>
              </p:ext>
            </p:extLst>
          </p:nvPr>
        </p:nvGraphicFramePr>
        <p:xfrm>
          <a:off x="8222165" y="2681495"/>
          <a:ext cx="337655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629">
                  <a:extLst>
                    <a:ext uri="{9D8B030D-6E8A-4147-A177-3AD203B41FA5}">
                      <a16:colId xmlns:a16="http://schemas.microsoft.com/office/drawing/2014/main" val="399264749"/>
                    </a:ext>
                  </a:extLst>
                </a:gridCol>
                <a:gridCol w="822924">
                  <a:extLst>
                    <a:ext uri="{9D8B030D-6E8A-4147-A177-3AD203B41FA5}">
                      <a16:colId xmlns:a16="http://schemas.microsoft.com/office/drawing/2014/main" val="27541198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1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475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Resnet18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32.05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881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Resnet3D-18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34.20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77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b="1" dirty="0"/>
                        <a:t>Object Relation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40.89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020598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FC59147F-AFAE-E842-BDB9-D816CFB693DD}"/>
              </a:ext>
            </a:extLst>
          </p:cNvPr>
          <p:cNvSpPr txBox="1"/>
          <p:nvPr/>
        </p:nvSpPr>
        <p:spPr>
          <a:xfrm>
            <a:off x="8373033" y="4603283"/>
            <a:ext cx="307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Verb</a:t>
            </a:r>
            <a:r>
              <a:rPr lang="fr-FR" i="1" dirty="0"/>
              <a:t> </a:t>
            </a:r>
            <a:r>
              <a:rPr lang="fr-FR" i="1" dirty="0" err="1"/>
              <a:t>accuracy</a:t>
            </a:r>
            <a:r>
              <a:rPr lang="fr-FR" i="1" dirty="0"/>
              <a:t> on EPIC </a:t>
            </a:r>
            <a:r>
              <a:rPr lang="fr-FR" i="1" dirty="0" err="1"/>
              <a:t>Kitchens</a:t>
            </a:r>
            <a:endParaRPr lang="fr-FR" i="1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8D8BFE-F9A6-2F46-B19D-8E1BD7B75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57" t="18769" r="29285" b="3575"/>
          <a:stretch/>
        </p:blipFill>
        <p:spPr>
          <a:xfrm>
            <a:off x="3308146" y="5441696"/>
            <a:ext cx="769258" cy="76925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55E8372-FC07-D14F-8971-2B3559EF655E}"/>
              </a:ext>
            </a:extLst>
          </p:cNvPr>
          <p:cNvSpPr txBox="1"/>
          <p:nvPr/>
        </p:nvSpPr>
        <p:spPr>
          <a:xfrm>
            <a:off x="1451839" y="6210953"/>
            <a:ext cx="448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accent5"/>
                </a:solidFill>
              </a:rPr>
              <a:t>fabienbaradel</a:t>
            </a:r>
            <a:r>
              <a:rPr lang="fr-FR" b="1" dirty="0">
                <a:solidFill>
                  <a:schemeClr val="accent5"/>
                </a:solidFill>
              </a:rPr>
              <a:t>/</a:t>
            </a:r>
            <a:r>
              <a:rPr lang="fr-FR" b="1" dirty="0" err="1">
                <a:solidFill>
                  <a:schemeClr val="accent5"/>
                </a:solidFill>
              </a:rPr>
              <a:t>object_level_visual_reasoning</a:t>
            </a:r>
            <a:endParaRPr lang="fr-FR" b="1" dirty="0">
              <a:solidFill>
                <a:schemeClr val="accent5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1A48AB4-F158-7343-948D-0F3ABA182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037" y="5415048"/>
            <a:ext cx="1098029" cy="82255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F752DD-655E-C24B-8D9B-A605B4E7F20C}"/>
              </a:ext>
            </a:extLst>
          </p:cNvPr>
          <p:cNvSpPr txBox="1"/>
          <p:nvPr/>
        </p:nvSpPr>
        <p:spPr>
          <a:xfrm>
            <a:off x="5837180" y="5687493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+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65DFD96-0EF9-0640-AD54-FD2B44853EF6}"/>
              </a:ext>
            </a:extLst>
          </p:cNvPr>
          <p:cNvSpPr txBox="1"/>
          <p:nvPr/>
        </p:nvSpPr>
        <p:spPr>
          <a:xfrm>
            <a:off x="6218049" y="6254718"/>
            <a:ext cx="376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Object </a:t>
            </a:r>
            <a:r>
              <a:rPr lang="fr-FR" i="1" dirty="0" err="1"/>
              <a:t>masks</a:t>
            </a:r>
            <a:r>
              <a:rPr lang="fr-FR" i="1" dirty="0"/>
              <a:t> </a:t>
            </a:r>
            <a:r>
              <a:rPr lang="fr-FR" i="1" dirty="0" err="1"/>
              <a:t>detected</a:t>
            </a:r>
            <a:r>
              <a:rPr lang="fr-FR" i="1" dirty="0"/>
              <a:t> by </a:t>
            </a:r>
            <a:r>
              <a:rPr lang="fr-FR" i="1" dirty="0" err="1"/>
              <a:t>Mask</a:t>
            </a:r>
            <a:r>
              <a:rPr lang="fr-FR" i="1" dirty="0"/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168063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 Relation Network</a:t>
            </a:r>
            <a:br>
              <a:rPr lang="en-US" dirty="0"/>
            </a:br>
            <a:r>
              <a:rPr lang="en-US" i="1" dirty="0"/>
              <a:t>Ablation study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30AD1F-365B-8E4D-997E-615E69BA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25</a:t>
            </a:fld>
            <a:endParaRPr lang="fr-FR" dirty="0"/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1B371635-936C-9145-BE7E-838A988C4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9739384"/>
              </p:ext>
            </p:extLst>
          </p:nvPr>
        </p:nvGraphicFramePr>
        <p:xfrm>
          <a:off x="2887869" y="1903539"/>
          <a:ext cx="6416262" cy="4239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7C83665C-C8DB-0044-823F-E0C774BFAB7C}"/>
              </a:ext>
            </a:extLst>
          </p:cNvPr>
          <p:cNvSpPr txBox="1"/>
          <p:nvPr/>
        </p:nvSpPr>
        <p:spPr>
          <a:xfrm>
            <a:off x="9304131" y="3429000"/>
            <a:ext cx="240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Detection</a:t>
            </a:r>
            <a:r>
              <a:rPr lang="fr-FR" b="1" dirty="0"/>
              <a:t> performance</a:t>
            </a:r>
          </a:p>
          <a:p>
            <a:r>
              <a:rPr lang="fr-FR" b="1" dirty="0"/>
              <a:t>High </a:t>
            </a:r>
            <a:r>
              <a:rPr lang="fr-FR" b="1" dirty="0" err="1"/>
              <a:t>resolution</a:t>
            </a:r>
            <a:endParaRPr lang="fr-FR" b="1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6D4BA1B-B284-2A46-B45D-9469E255A305}"/>
              </a:ext>
            </a:extLst>
          </p:cNvPr>
          <p:cNvCxnSpPr>
            <a:cxnSpLocks/>
          </p:cNvCxnSpPr>
          <p:nvPr/>
        </p:nvCxnSpPr>
        <p:spPr>
          <a:xfrm flipV="1">
            <a:off x="8089937" y="3429000"/>
            <a:ext cx="0" cy="1108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BAE4F0B-F864-C848-9C44-5E371DC825B6}"/>
              </a:ext>
            </a:extLst>
          </p:cNvPr>
          <p:cNvSpPr txBox="1"/>
          <p:nvPr/>
        </p:nvSpPr>
        <p:spPr>
          <a:xfrm>
            <a:off x="7498108" y="34290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+6.7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4EFC76A-4DDD-DC4F-94D5-30286CA80896}"/>
              </a:ext>
            </a:extLst>
          </p:cNvPr>
          <p:cNvCxnSpPr>
            <a:cxnSpLocks/>
          </p:cNvCxnSpPr>
          <p:nvPr/>
        </p:nvCxnSpPr>
        <p:spPr>
          <a:xfrm flipV="1">
            <a:off x="6131593" y="2709747"/>
            <a:ext cx="0" cy="903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FD15D0B-D4C5-D74A-809D-3EF845791E0B}"/>
              </a:ext>
            </a:extLst>
          </p:cNvPr>
          <p:cNvSpPr txBox="1"/>
          <p:nvPr/>
        </p:nvSpPr>
        <p:spPr>
          <a:xfrm>
            <a:off x="5539764" y="270974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+4.8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90B62C1-A662-384A-B885-5D5D174492B3}"/>
              </a:ext>
            </a:extLst>
          </p:cNvPr>
          <p:cNvCxnSpPr>
            <a:cxnSpLocks/>
          </p:cNvCxnSpPr>
          <p:nvPr/>
        </p:nvCxnSpPr>
        <p:spPr>
          <a:xfrm flipV="1">
            <a:off x="4173250" y="4204010"/>
            <a:ext cx="0" cy="441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56165FC-264E-7C47-9E0B-43B7BDC4CEF6}"/>
              </a:ext>
            </a:extLst>
          </p:cNvPr>
          <p:cNvSpPr txBox="1"/>
          <p:nvPr/>
        </p:nvSpPr>
        <p:spPr>
          <a:xfrm>
            <a:off x="3581421" y="4239868"/>
            <a:ext cx="59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+2.3</a:t>
            </a:r>
          </a:p>
        </p:txBody>
      </p:sp>
    </p:spTree>
    <p:extLst>
      <p:ext uri="{BB962C8B-B14F-4D97-AF65-F5344CB8AC3E}">
        <p14:creationId xmlns:p14="http://schemas.microsoft.com/office/powerpoint/2010/main" val="13003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 Relation Network</a:t>
            </a:r>
            <a:br>
              <a:rPr lang="en-US" dirty="0"/>
            </a:br>
            <a:r>
              <a:rPr lang="en-US" i="1" dirty="0"/>
              <a:t>Interactions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626751" y="6071352"/>
            <a:ext cx="15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Co-</a:t>
            </a:r>
            <a:r>
              <a:rPr lang="en-US" dirty="0" err="1"/>
              <a:t>occurences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7259565" y="6071352"/>
            <a:ext cx="181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relations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7286" t="15853" r="5737" b="11666"/>
          <a:stretch/>
        </p:blipFill>
        <p:spPr>
          <a:xfrm>
            <a:off x="54951" y="1685804"/>
            <a:ext cx="4963098" cy="439043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l="4378" t="14835" r="6137" b="10908"/>
          <a:stretch/>
        </p:blipFill>
        <p:spPr>
          <a:xfrm>
            <a:off x="5674898" y="1685805"/>
            <a:ext cx="4987205" cy="439432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9C045C-6D8D-C84C-96B8-CFEF3D4E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26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0B86C35-4AAD-E146-A15B-8ECE169E42DC}"/>
              </a:ext>
            </a:extLst>
          </p:cNvPr>
          <p:cNvSpPr txBox="1"/>
          <p:nvPr/>
        </p:nvSpPr>
        <p:spPr>
          <a:xfrm>
            <a:off x="10514916" y="4849029"/>
            <a:ext cx="138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Spurious</a:t>
            </a:r>
            <a:r>
              <a:rPr lang="fr-FR" b="1" dirty="0"/>
              <a:t> </a:t>
            </a:r>
            <a:r>
              <a:rPr lang="fr-FR" b="1" dirty="0" err="1"/>
              <a:t>correlations</a:t>
            </a:r>
            <a:endParaRPr lang="fr-FR" b="1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F78515C-D6A7-3C4F-AD61-C5CA5187A52D}"/>
              </a:ext>
            </a:extLst>
          </p:cNvPr>
          <p:cNvCxnSpPr>
            <a:cxnSpLocks/>
          </p:cNvCxnSpPr>
          <p:nvPr/>
        </p:nvCxnSpPr>
        <p:spPr>
          <a:xfrm>
            <a:off x="5018049" y="3881020"/>
            <a:ext cx="63561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53AC30FA-900D-8547-A516-0ECE43C72201}"/>
              </a:ext>
            </a:extLst>
          </p:cNvPr>
          <p:cNvSpPr txBox="1"/>
          <p:nvPr/>
        </p:nvSpPr>
        <p:spPr>
          <a:xfrm>
            <a:off x="3937822" y="6080125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Human</a:t>
            </a:r>
            <a:r>
              <a:rPr lang="fr-FR" i="1" dirty="0"/>
              <a:t>-Laptop interactions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DB1E0B8-1336-AC41-82D3-C309C58D214E}"/>
              </a:ext>
            </a:extLst>
          </p:cNvPr>
          <p:cNvCxnSpPr>
            <a:cxnSpLocks/>
          </p:cNvCxnSpPr>
          <p:nvPr/>
        </p:nvCxnSpPr>
        <p:spPr>
          <a:xfrm flipH="1" flipV="1">
            <a:off x="9982200" y="4264264"/>
            <a:ext cx="792202" cy="5847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50A084C-6375-FD4A-815C-32C1F813460C}"/>
              </a:ext>
            </a:extLst>
          </p:cNvPr>
          <p:cNvCxnSpPr>
            <a:cxnSpLocks/>
          </p:cNvCxnSpPr>
          <p:nvPr/>
        </p:nvCxnSpPr>
        <p:spPr>
          <a:xfrm flipH="1" flipV="1">
            <a:off x="8965580" y="4705816"/>
            <a:ext cx="1808822" cy="1432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32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9010672" y="3861452"/>
            <a:ext cx="32548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Reasoning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«  Counterfactual learning »</a:t>
            </a:r>
          </a:p>
          <a:p>
            <a:pPr algn="ctr"/>
            <a:r>
              <a:rPr lang="en-US" sz="2000" i="1" u="sng" dirty="0"/>
              <a:t>F. </a:t>
            </a:r>
            <a:r>
              <a:rPr lang="en-US" sz="2000" i="1" u="sng" dirty="0" err="1"/>
              <a:t>Baradel</a:t>
            </a:r>
            <a:r>
              <a:rPr lang="en-US" sz="2000" i="1" dirty="0"/>
              <a:t>, N. </a:t>
            </a:r>
            <a:r>
              <a:rPr lang="en-US" sz="2000" i="1" dirty="0" err="1"/>
              <a:t>Neverova</a:t>
            </a:r>
            <a:r>
              <a:rPr lang="en-US" sz="2000" i="1" dirty="0"/>
              <a:t>, J. Mille, G. Mori, C. Wolf</a:t>
            </a:r>
          </a:p>
          <a:p>
            <a:pPr algn="ctr"/>
            <a:r>
              <a:rPr lang="en-US" sz="2000" b="1" dirty="0"/>
              <a:t>ICLR’20 (spotlight)</a:t>
            </a:r>
          </a:p>
        </p:txBody>
      </p:sp>
      <p:pic>
        <p:nvPicPr>
          <p:cNvPr id="9" name="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97164" y="1934979"/>
            <a:ext cx="1881847" cy="188184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F82021-0207-E94D-BB0F-EC367DC6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27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3EBF85-1CDE-F242-AB61-8C4DEF224BE4}"/>
              </a:ext>
            </a:extLst>
          </p:cNvPr>
          <p:cNvSpPr txBox="1"/>
          <p:nvPr/>
        </p:nvSpPr>
        <p:spPr>
          <a:xfrm>
            <a:off x="5957660" y="2322237"/>
            <a:ext cx="3650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Structure </a:t>
            </a:r>
            <a:r>
              <a:rPr lang="fr-FR" dirty="0" err="1"/>
              <a:t>matters</a:t>
            </a:r>
            <a:r>
              <a:rPr lang="fr-FR" dirty="0"/>
              <a:t>…</a:t>
            </a:r>
          </a:p>
          <a:p>
            <a:pPr algn="ctr"/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go one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further</a:t>
            </a:r>
            <a:r>
              <a:rPr lang="fr-FR" dirty="0"/>
              <a:t>?</a:t>
            </a:r>
          </a:p>
          <a:p>
            <a:pPr algn="ctr"/>
            <a:r>
              <a:rPr lang="fr-FR" dirty="0"/>
              <a:t>Beyond </a:t>
            </a:r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?</a:t>
            </a:r>
          </a:p>
          <a:p>
            <a:pPr algn="ctr"/>
            <a:r>
              <a:rPr lang="fr-FR" dirty="0"/>
              <a:t>Learning </a:t>
            </a:r>
            <a:r>
              <a:rPr lang="fr-FR" dirty="0" err="1"/>
              <a:t>underlying</a:t>
            </a:r>
            <a:r>
              <a:rPr lang="fr-FR" dirty="0"/>
              <a:t> latent concepts?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72496-3417-F247-A733-7216ED974132}"/>
              </a:ext>
            </a:extLst>
          </p:cNvPr>
          <p:cNvSpPr/>
          <p:nvPr/>
        </p:nvSpPr>
        <p:spPr>
          <a:xfrm>
            <a:off x="672508" y="3858343"/>
            <a:ext cx="1980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Visual Attention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300113-B210-2B4F-8838-A8FFCCB0A0BD}"/>
              </a:ext>
            </a:extLst>
          </p:cNvPr>
          <p:cNvSpPr/>
          <p:nvPr/>
        </p:nvSpPr>
        <p:spPr>
          <a:xfrm>
            <a:off x="3323580" y="3858343"/>
            <a:ext cx="2688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Entity-level interactions</a:t>
            </a:r>
          </a:p>
        </p:txBody>
      </p:sp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B5FFCED3-1649-2A4C-89BF-E8656DC91A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5535" y="2022402"/>
            <a:ext cx="3054550" cy="1800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out" descr="out">
            <a:hlinkClick r:id="" action="ppaction://media"/>
            <a:extLst>
              <a:ext uri="{FF2B5EF4-FFF2-40B4-BE49-F238E27FC236}">
                <a16:creationId xmlns:a16="http://schemas.microsoft.com/office/drawing/2014/main" id="{9BED7DE0-185A-2A48-A936-58D42DA385F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67201" y="2022402"/>
            <a:ext cx="2401250" cy="1800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78E02751-415F-BD43-B2CE-D630160B3B84}"/>
              </a:ext>
            </a:extLst>
          </p:cNvPr>
          <p:cNvGrpSpPr/>
          <p:nvPr/>
        </p:nvGrpSpPr>
        <p:grpSpPr>
          <a:xfrm>
            <a:off x="351470" y="5027143"/>
            <a:ext cx="1986742" cy="1672084"/>
            <a:chOff x="351470" y="5024269"/>
            <a:chExt cx="1986742" cy="1672084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214782CC-6C1D-354C-8F62-0982FCA9D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9024" y="5024269"/>
              <a:ext cx="991634" cy="108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9FCCDB-0C50-BD45-AE05-96D576C27AF1}"/>
                </a:ext>
              </a:extLst>
            </p:cNvPr>
            <p:cNvSpPr/>
            <p:nvPr/>
          </p:nvSpPr>
          <p:spPr>
            <a:xfrm>
              <a:off x="351470" y="6048353"/>
              <a:ext cx="1986742" cy="64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/>
                <a:t>Christian Wolf</a:t>
              </a:r>
            </a:p>
            <a:p>
              <a:pPr algn="ctr"/>
              <a:r>
                <a:rPr lang="fr-FR" dirty="0"/>
                <a:t>INSA Lyon - LIRIS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8F2C547-42F2-054F-9460-7C0A2B5CA801}"/>
              </a:ext>
            </a:extLst>
          </p:cNvPr>
          <p:cNvGrpSpPr/>
          <p:nvPr/>
        </p:nvGrpSpPr>
        <p:grpSpPr>
          <a:xfrm>
            <a:off x="2201611" y="5027143"/>
            <a:ext cx="2107400" cy="1672084"/>
            <a:chOff x="2048781" y="5024269"/>
            <a:chExt cx="2107400" cy="1672084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9C1E35FA-5D80-1E4D-9B8E-2048BA3CF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11657" y="5024269"/>
              <a:ext cx="981648" cy="1080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BA314E0-6A6E-B54F-80D2-A74F8C0B7A12}"/>
                </a:ext>
              </a:extLst>
            </p:cNvPr>
            <p:cNvSpPr/>
            <p:nvPr/>
          </p:nvSpPr>
          <p:spPr>
            <a:xfrm>
              <a:off x="2048781" y="6048353"/>
              <a:ext cx="2107400" cy="64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b="1" dirty="0"/>
                <a:t>Julien Mille</a:t>
              </a:r>
            </a:p>
            <a:p>
              <a:pPr algn="ctr"/>
              <a:r>
                <a:rPr lang="fr-FR" dirty="0"/>
                <a:t>INSA CVL - LI Tours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3179CF2-AAE7-5949-AD62-1DB6A160421D}"/>
              </a:ext>
            </a:extLst>
          </p:cNvPr>
          <p:cNvGrpSpPr/>
          <p:nvPr/>
        </p:nvGrpSpPr>
        <p:grpSpPr>
          <a:xfrm>
            <a:off x="8011001" y="5025194"/>
            <a:ext cx="1829219" cy="1675983"/>
            <a:chOff x="3857053" y="5020370"/>
            <a:chExt cx="1829219" cy="1675983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3B6B8E59-7FC3-6149-8A25-BE113E469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31580" y="5020370"/>
              <a:ext cx="1080165" cy="10800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431712-849C-F04E-8E5C-C48DB66913BE}"/>
                </a:ext>
              </a:extLst>
            </p:cNvPr>
            <p:cNvSpPr/>
            <p:nvPr/>
          </p:nvSpPr>
          <p:spPr>
            <a:xfrm>
              <a:off x="3857053" y="6048353"/>
              <a:ext cx="1829219" cy="648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/>
                <a:t>Natalia </a:t>
              </a:r>
              <a:r>
                <a:rPr lang="fr-FR" b="1" dirty="0" err="1"/>
                <a:t>Neverova</a:t>
              </a:r>
              <a:endParaRPr lang="fr-FR" b="1" dirty="0"/>
            </a:p>
            <a:p>
              <a:pPr algn="ctr"/>
              <a:r>
                <a:rPr lang="fr-FR" dirty="0"/>
                <a:t>Facebook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C56DB2A-FD54-F447-A651-627974BEA060}"/>
              </a:ext>
            </a:extLst>
          </p:cNvPr>
          <p:cNvGrpSpPr/>
          <p:nvPr/>
        </p:nvGrpSpPr>
        <p:grpSpPr>
          <a:xfrm>
            <a:off x="9971322" y="5025194"/>
            <a:ext cx="1151917" cy="1675983"/>
            <a:chOff x="5979461" y="5020370"/>
            <a:chExt cx="1151917" cy="1675983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A24A5493-2FE5-144B-AED0-411BF7139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25156" y="5020370"/>
              <a:ext cx="1060526" cy="1080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E90A74-A8EC-0144-9B01-DC4111C70FAA}"/>
                </a:ext>
              </a:extLst>
            </p:cNvPr>
            <p:cNvSpPr/>
            <p:nvPr/>
          </p:nvSpPr>
          <p:spPr>
            <a:xfrm>
              <a:off x="5979461" y="6048353"/>
              <a:ext cx="1151917" cy="6480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/>
                <a:t>Greg Mori</a:t>
              </a:r>
            </a:p>
            <a:p>
              <a:pPr algn="ctr"/>
              <a:r>
                <a:rPr lang="fr-FR" dirty="0"/>
                <a:t>SFU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062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-0.37253 0.04584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33" y="229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-0.37253 0.14791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33" y="738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100000">
                <p:cTn id="61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Reasoning</a:t>
            </a:r>
            <a:r>
              <a:rPr lang="fr-FR" dirty="0"/>
              <a:t> &amp; Causation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6635" y="5550704"/>
            <a:ext cx="2618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happened</a:t>
            </a:r>
            <a:r>
              <a:rPr lang="fr-FR" dirty="0"/>
              <a:t> if?</a:t>
            </a:r>
          </a:p>
          <a:p>
            <a:pPr algn="ctr"/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statement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4" y="1860646"/>
            <a:ext cx="3687638" cy="16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602" y="1860646"/>
            <a:ext cx="3678593" cy="16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205" y="1860646"/>
            <a:ext cx="3687638" cy="16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0" name="Connecteur droit avec flèche 9"/>
          <p:cNvCxnSpPr>
            <a:stCxn id="6" idx="3"/>
            <a:endCxn id="7" idx="1"/>
          </p:cNvCxnSpPr>
          <p:nvPr/>
        </p:nvCxnSpPr>
        <p:spPr>
          <a:xfrm>
            <a:off x="3811592" y="2670646"/>
            <a:ext cx="45401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7" idx="3"/>
            <a:endCxn id="8" idx="1"/>
          </p:cNvCxnSpPr>
          <p:nvPr/>
        </p:nvCxnSpPr>
        <p:spPr>
          <a:xfrm>
            <a:off x="7944195" y="2670646"/>
            <a:ext cx="45401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à coins arrondis 13"/>
          <p:cNvSpPr/>
          <p:nvPr/>
        </p:nvSpPr>
        <p:spPr>
          <a:xfrm>
            <a:off x="5519879" y="4094374"/>
            <a:ext cx="1175889" cy="567501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Latent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Concepts</a:t>
            </a:r>
          </a:p>
        </p:txBody>
      </p:sp>
      <p:cxnSp>
        <p:nvCxnSpPr>
          <p:cNvPr id="15" name="Connecteur droit avec flèche 14"/>
          <p:cNvCxnSpPr>
            <a:stCxn id="14" idx="0"/>
            <a:endCxn id="6" idx="2"/>
          </p:cNvCxnSpPr>
          <p:nvPr/>
        </p:nvCxnSpPr>
        <p:spPr>
          <a:xfrm flipH="1" flipV="1">
            <a:off x="1967773" y="3480646"/>
            <a:ext cx="4140051" cy="613728"/>
          </a:xfrm>
          <a:prstGeom prst="straightConnector1">
            <a:avLst/>
          </a:prstGeom>
          <a:ln w="15875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0"/>
            <a:endCxn id="7" idx="2"/>
          </p:cNvCxnSpPr>
          <p:nvPr/>
        </p:nvCxnSpPr>
        <p:spPr>
          <a:xfrm flipH="1" flipV="1">
            <a:off x="6104899" y="3480646"/>
            <a:ext cx="2925" cy="613728"/>
          </a:xfrm>
          <a:prstGeom prst="straightConnector1">
            <a:avLst/>
          </a:prstGeom>
          <a:ln w="15875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4" idx="0"/>
            <a:endCxn id="8" idx="2"/>
          </p:cNvCxnSpPr>
          <p:nvPr/>
        </p:nvCxnSpPr>
        <p:spPr>
          <a:xfrm flipV="1">
            <a:off x="6107824" y="3480646"/>
            <a:ext cx="4134200" cy="613728"/>
          </a:xfrm>
          <a:prstGeom prst="straightConnector1">
            <a:avLst/>
          </a:prstGeom>
          <a:ln w="15875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09884" y="4904373"/>
            <a:ext cx="3972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err="1"/>
              <a:t>Understanding</a:t>
            </a:r>
            <a:r>
              <a:rPr lang="fr-FR" dirty="0"/>
              <a:t> of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relationships</a:t>
            </a:r>
            <a:endParaRPr lang="fr-FR" dirty="0"/>
          </a:p>
          <a:p>
            <a:pPr algn="ctr"/>
            <a:r>
              <a:rPr lang="fr-FR" dirty="0"/>
              <a:t>Cause-</a:t>
            </a:r>
            <a:r>
              <a:rPr lang="fr-FR" dirty="0" err="1"/>
              <a:t>effect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309FBBA-67AC-7441-B926-73775309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376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Counterfactual</a:t>
            </a:r>
            <a:br>
              <a:rPr lang="fr-FR" dirty="0"/>
            </a:br>
            <a:r>
              <a:rPr lang="fr-FR" sz="2800" i="1" dirty="0"/>
              <a:t>Future </a:t>
            </a:r>
            <a:r>
              <a:rPr lang="fr-FR" sz="2800" i="1" dirty="0" err="1"/>
              <a:t>forecasting</a:t>
            </a:r>
            <a:endParaRPr lang="fr-FR" sz="2800" i="1" dirty="0"/>
          </a:p>
        </p:txBody>
      </p:sp>
      <p:pic>
        <p:nvPicPr>
          <p:cNvPr id="7" name="Image 6" descr="out0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48" y="1690688"/>
            <a:ext cx="2340000" cy="23400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8" name="Image 7" descr="out0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48" y="4404849"/>
            <a:ext cx="2340000" cy="234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23582" y="1690688"/>
            <a:ext cx="2340000" cy="23400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0" name="ou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23582" y="4404849"/>
            <a:ext cx="2340000" cy="234000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2" name="Rectangle à coins arrondis 11"/>
          <p:cNvSpPr/>
          <p:nvPr/>
        </p:nvSpPr>
        <p:spPr>
          <a:xfrm>
            <a:off x="5399038" y="3786735"/>
            <a:ext cx="1195553" cy="831587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Masses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Frictions</a:t>
            </a:r>
          </a:p>
          <a:p>
            <a:pPr algn="ctr"/>
            <a:r>
              <a:rPr lang="fr-FR" sz="1600" dirty="0" err="1">
                <a:solidFill>
                  <a:schemeClr val="tx1"/>
                </a:solidFill>
              </a:rPr>
              <a:t>Gravity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13" name="Connecteur droit avec flèche 12"/>
          <p:cNvCxnSpPr>
            <a:stCxn id="12" idx="0"/>
            <a:endCxn id="9" idx="1"/>
          </p:cNvCxnSpPr>
          <p:nvPr/>
        </p:nvCxnSpPr>
        <p:spPr>
          <a:xfrm flipV="1">
            <a:off x="5996815" y="2860688"/>
            <a:ext cx="826767" cy="926047"/>
          </a:xfrm>
          <a:prstGeom prst="straightConnector1">
            <a:avLst/>
          </a:prstGeom>
          <a:ln w="15875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2" idx="2"/>
            <a:endCxn id="10" idx="1"/>
          </p:cNvCxnSpPr>
          <p:nvPr/>
        </p:nvCxnSpPr>
        <p:spPr>
          <a:xfrm>
            <a:off x="5996815" y="4618322"/>
            <a:ext cx="826767" cy="956527"/>
          </a:xfrm>
          <a:prstGeom prst="straightConnector1">
            <a:avLst/>
          </a:prstGeom>
          <a:ln w="15875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2" idx="0"/>
            <a:endCxn id="7" idx="3"/>
          </p:cNvCxnSpPr>
          <p:nvPr/>
        </p:nvCxnSpPr>
        <p:spPr>
          <a:xfrm flipH="1" flipV="1">
            <a:off x="5170048" y="2860688"/>
            <a:ext cx="826767" cy="926047"/>
          </a:xfrm>
          <a:prstGeom prst="straightConnector1">
            <a:avLst/>
          </a:prstGeom>
          <a:ln w="15875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2" idx="2"/>
            <a:endCxn id="8" idx="3"/>
          </p:cNvCxnSpPr>
          <p:nvPr/>
        </p:nvCxnSpPr>
        <p:spPr>
          <a:xfrm flipH="1">
            <a:off x="5170048" y="4618322"/>
            <a:ext cx="826767" cy="956527"/>
          </a:xfrm>
          <a:prstGeom prst="straightConnector1">
            <a:avLst/>
          </a:prstGeom>
          <a:ln w="15875" cmpd="sng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7" idx="3"/>
            <a:endCxn id="9" idx="1"/>
          </p:cNvCxnSpPr>
          <p:nvPr/>
        </p:nvCxnSpPr>
        <p:spPr>
          <a:xfrm>
            <a:off x="5170048" y="2860688"/>
            <a:ext cx="16535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8" idx="3"/>
            <a:endCxn id="10" idx="1"/>
          </p:cNvCxnSpPr>
          <p:nvPr/>
        </p:nvCxnSpPr>
        <p:spPr>
          <a:xfrm>
            <a:off x="5170048" y="5574849"/>
            <a:ext cx="16535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1492205" y="2676022"/>
            <a:ext cx="122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Initial state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1492205" y="5390183"/>
            <a:ext cx="121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Modified</a:t>
            </a:r>
            <a:endParaRPr lang="fr-FR" dirty="0"/>
          </a:p>
          <a:p>
            <a:pPr algn="ctr"/>
            <a:r>
              <a:rPr lang="fr-FR" dirty="0"/>
              <a:t>initial state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9299030" y="5251683"/>
            <a:ext cx="16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Counterfactual</a:t>
            </a:r>
            <a:endParaRPr lang="fr-FR" b="1" dirty="0"/>
          </a:p>
          <a:p>
            <a:pPr algn="ctr"/>
            <a:r>
              <a:rPr lang="fr-FR" b="1" dirty="0" err="1"/>
              <a:t>outcome</a:t>
            </a:r>
            <a:endParaRPr lang="fr-FR" b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9575195" y="2676022"/>
            <a:ext cx="105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Outcome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2915195" y="1690688"/>
                <a:ext cx="3186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sz="280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195" y="1690688"/>
                <a:ext cx="318662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/>
              <p:cNvSpPr txBox="1"/>
              <p:nvPr/>
            </p:nvSpPr>
            <p:spPr>
              <a:xfrm>
                <a:off x="6766482" y="1662325"/>
                <a:ext cx="5778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2" name="ZoneTexte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482" y="1662325"/>
                <a:ext cx="577875" cy="43088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6793745" y="4400244"/>
                <a:ext cx="5778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745" y="4400244"/>
                <a:ext cx="577875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2785588" y="4400243"/>
                <a:ext cx="5778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588" y="4400243"/>
                <a:ext cx="577875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 flipH="1">
            <a:off x="3873912" y="4975123"/>
            <a:ext cx="648927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CAF7AA-5A35-7547-8EA9-B61853FDC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612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5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repeatCount="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2" grpId="0" animBg="1"/>
      <p:bldP spid="38" grpId="0"/>
      <p:bldP spid="39" grpId="0"/>
      <p:bldP spid="40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video understanding?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48" y="2743200"/>
            <a:ext cx="2692400" cy="1371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57030" y="5167312"/>
            <a:ext cx="1284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Indexing</a:t>
            </a:r>
          </a:p>
          <a:p>
            <a:pPr algn="ctr"/>
            <a:r>
              <a:rPr lang="en-US" sz="2400" dirty="0"/>
              <a:t>Retrieval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896407" y="5167310"/>
            <a:ext cx="2399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Recommendation</a:t>
            </a:r>
          </a:p>
          <a:p>
            <a:pPr algn="ctr"/>
            <a:r>
              <a:rPr lang="en-US" sz="2400" dirty="0"/>
              <a:t>Analysis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648006" y="5167311"/>
            <a:ext cx="3426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Human-robot interactions</a:t>
            </a:r>
          </a:p>
          <a:p>
            <a:pPr algn="ctr"/>
            <a:endParaRPr lang="en-US" sz="240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7328AED-35CE-9147-83C5-9AA45351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3</a:t>
            </a:fld>
            <a:endParaRPr lang="fr-FR" dirty="0"/>
          </a:p>
        </p:txBody>
      </p:sp>
      <p:pic>
        <p:nvPicPr>
          <p:cNvPr id="11" name="tennis_small" descr="tennis_small">
            <a:hlinkClick r:id="" action="ppaction://media"/>
            <a:extLst>
              <a:ext uri="{FF2B5EF4-FFF2-40B4-BE49-F238E27FC236}">
                <a16:creationId xmlns:a16="http://schemas.microsoft.com/office/drawing/2014/main" id="{DA8AD8B7-E261-1046-A3B5-4A57164F2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1662" y="2226305"/>
            <a:ext cx="4288675" cy="241398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3076BBD-B542-5747-B89F-B0658ADDAE01}"/>
              </a:ext>
            </a:extLst>
          </p:cNvPr>
          <p:cNvSpPr txBox="1"/>
          <p:nvPr/>
        </p:nvSpPr>
        <p:spPr>
          <a:xfrm>
            <a:off x="5185317" y="6536274"/>
            <a:ext cx="1401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[TTNET, CVPRW’20]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38CEAAC-BC4D-9E41-BDEA-5C85FA07BD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173" t="200" r="17360" b="555"/>
          <a:stretch/>
        </p:blipFill>
        <p:spPr>
          <a:xfrm>
            <a:off x="9578983" y="2222008"/>
            <a:ext cx="1564690" cy="24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Counterfactual</a:t>
            </a:r>
            <a:br>
              <a:rPr lang="fr-FR" dirty="0"/>
            </a:br>
            <a:r>
              <a:rPr lang="fr-FR" sz="2800" i="1" dirty="0"/>
              <a:t>Future </a:t>
            </a:r>
            <a:r>
              <a:rPr lang="fr-FR" sz="2800" i="1" dirty="0" err="1"/>
              <a:t>forecasting</a:t>
            </a:r>
            <a:endParaRPr lang="fr-FR" sz="2800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8540D7-B370-E04A-A8AD-0F238DDA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30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997EEC52-5394-DC4F-BA6B-A253CC2352FD}"/>
                  </a:ext>
                </a:extLst>
              </p:cNvPr>
              <p:cNvSpPr/>
              <p:nvPr/>
            </p:nvSpPr>
            <p:spPr>
              <a:xfrm>
                <a:off x="814043" y="3766356"/>
                <a:ext cx="720000" cy="720000"/>
              </a:xfrm>
              <a:prstGeom prst="ellipse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997EEC52-5394-DC4F-BA6B-A253CC235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43" y="3766356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E6797A21-24AB-D24B-803D-49B76E3EC580}"/>
                  </a:ext>
                </a:extLst>
              </p:cNvPr>
              <p:cNvSpPr/>
              <p:nvPr/>
            </p:nvSpPr>
            <p:spPr>
              <a:xfrm>
                <a:off x="2304589" y="3766356"/>
                <a:ext cx="720000" cy="720000"/>
              </a:xfrm>
              <a:prstGeom prst="ellipse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fr-F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E6797A21-24AB-D24B-803D-49B76E3EC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589" y="3766356"/>
                <a:ext cx="720000" cy="720000"/>
              </a:xfrm>
              <a:prstGeom prst="ellipse">
                <a:avLst/>
              </a:prstGeom>
              <a:blipFill>
                <a:blip r:embed="rId4"/>
                <a:stretch>
                  <a:fillRect l="-169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081C2A1F-A1D9-2140-AB7A-7FECD1120CC8}"/>
                  </a:ext>
                </a:extLst>
              </p:cNvPr>
              <p:cNvSpPr/>
              <p:nvPr/>
            </p:nvSpPr>
            <p:spPr>
              <a:xfrm>
                <a:off x="4987056" y="2680179"/>
                <a:ext cx="720000" cy="72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fr-F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081C2A1F-A1D9-2140-AB7A-7FECD1120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056" y="2680179"/>
                <a:ext cx="720000" cy="720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8ED2B46-DF9E-5F47-ABAF-E3901047CB13}"/>
                  </a:ext>
                </a:extLst>
              </p:cNvPr>
              <p:cNvSpPr/>
              <p:nvPr/>
            </p:nvSpPr>
            <p:spPr>
              <a:xfrm>
                <a:off x="944566" y="4602585"/>
                <a:ext cx="452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8ED2B46-DF9E-5F47-ABAF-E3901047C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66" y="4602585"/>
                <a:ext cx="45217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1F1D25-C9A7-A843-8239-C8A7B3636BA4}"/>
                  </a:ext>
                </a:extLst>
              </p:cNvPr>
              <p:cNvSpPr/>
              <p:nvPr/>
            </p:nvSpPr>
            <p:spPr>
              <a:xfrm>
                <a:off x="2389504" y="4602585"/>
                <a:ext cx="4758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1F1D25-C9A7-A843-8239-C8A7B3636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04" y="4602585"/>
                <a:ext cx="4758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CF3435-4120-0048-AB95-B85505D1C75A}"/>
                  </a:ext>
                </a:extLst>
              </p:cNvPr>
              <p:cNvSpPr/>
              <p:nvPr/>
            </p:nvSpPr>
            <p:spPr>
              <a:xfrm>
                <a:off x="7345739" y="4602585"/>
                <a:ext cx="18126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𝒅𝒐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CF3435-4120-0048-AB95-B85505D1C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39" y="4602585"/>
                <a:ext cx="1812676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0CEF55-0870-6F4B-8F22-EF09842CDADE}"/>
                  </a:ext>
                </a:extLst>
              </p:cNvPr>
              <p:cNvSpPr/>
              <p:nvPr/>
            </p:nvSpPr>
            <p:spPr>
              <a:xfrm>
                <a:off x="9606568" y="4602585"/>
                <a:ext cx="4758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0CEF55-0870-6F4B-8F22-EF09842CD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568" y="4602585"/>
                <a:ext cx="47583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EEF6D1D1-89B1-6140-9A64-25B1B567C351}"/>
                  </a:ext>
                </a:extLst>
              </p:cNvPr>
              <p:cNvSpPr/>
              <p:nvPr/>
            </p:nvSpPr>
            <p:spPr>
              <a:xfrm>
                <a:off x="4241783" y="3766356"/>
                <a:ext cx="720000" cy="720000"/>
              </a:xfrm>
              <a:prstGeom prst="ellipse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EEF6D1D1-89B1-6140-9A64-25B1B567C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783" y="3766356"/>
                <a:ext cx="720000" cy="7200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51F3A0D3-4B45-2B4C-B8CB-3CA94E038CA5}"/>
                  </a:ext>
                </a:extLst>
              </p:cNvPr>
              <p:cNvSpPr/>
              <p:nvPr/>
            </p:nvSpPr>
            <p:spPr>
              <a:xfrm>
                <a:off x="5732329" y="3766356"/>
                <a:ext cx="720000" cy="720000"/>
              </a:xfrm>
              <a:prstGeom prst="ellipse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fr-F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51F3A0D3-4B45-2B4C-B8CB-3CA94E038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329" y="3766356"/>
                <a:ext cx="720000" cy="720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3B5A2525-6030-9940-B501-42B279BEBF0E}"/>
                  </a:ext>
                </a:extLst>
              </p:cNvPr>
              <p:cNvSpPr/>
              <p:nvPr/>
            </p:nvSpPr>
            <p:spPr>
              <a:xfrm>
                <a:off x="7993940" y="3766356"/>
                <a:ext cx="720000" cy="720000"/>
              </a:xfrm>
              <a:prstGeom prst="ellipse">
                <a:avLst/>
              </a:prstGeom>
              <a:solidFill>
                <a:srgbClr val="FF0000"/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3B5A2525-6030-9940-B501-42B279BEB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940" y="3766356"/>
                <a:ext cx="720000" cy="7200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248FA2B2-E56A-334C-8128-8F7DCA84BD25}"/>
                  </a:ext>
                </a:extLst>
              </p:cNvPr>
              <p:cNvSpPr/>
              <p:nvPr/>
            </p:nvSpPr>
            <p:spPr>
              <a:xfrm>
                <a:off x="9484486" y="3766356"/>
                <a:ext cx="720000" cy="720000"/>
              </a:xfrm>
              <a:prstGeom prst="ellipse">
                <a:avLst/>
              </a:prstGeom>
              <a:solidFill>
                <a:srgbClr val="00B05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fr-F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248FA2B2-E56A-334C-8128-8F7DCA84B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486" y="3766356"/>
                <a:ext cx="720000" cy="720000"/>
              </a:xfrm>
              <a:prstGeom prst="ellipse">
                <a:avLst/>
              </a:prstGeom>
              <a:blipFill>
                <a:blip r:embed="rId13"/>
                <a:stretch>
                  <a:fillRect l="-169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D610844E-83F6-2D43-BEBB-06E6DDBF3ADF}"/>
                  </a:ext>
                </a:extLst>
              </p:cNvPr>
              <p:cNvSpPr/>
              <p:nvPr/>
            </p:nvSpPr>
            <p:spPr>
              <a:xfrm>
                <a:off x="8739213" y="2680179"/>
                <a:ext cx="720000" cy="720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fr-F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D610844E-83F6-2D43-BEBB-06E6DDBF3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213" y="2680179"/>
                <a:ext cx="720000" cy="7200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B7BE4A-B92F-9546-B789-BA5D02E03B0B}"/>
                  </a:ext>
                </a:extLst>
              </p:cNvPr>
              <p:cNvSpPr/>
              <p:nvPr/>
            </p:nvSpPr>
            <p:spPr>
              <a:xfrm>
                <a:off x="4339060" y="4602585"/>
                <a:ext cx="4521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B7BE4A-B92F-9546-B789-BA5D02E03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060" y="4602585"/>
                <a:ext cx="452175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78B1F1D-9EE3-3341-B5A1-5DA5AD830D47}"/>
                  </a:ext>
                </a:extLst>
              </p:cNvPr>
              <p:cNvSpPr/>
              <p:nvPr/>
            </p:nvSpPr>
            <p:spPr>
              <a:xfrm>
                <a:off x="5836032" y="4602585"/>
                <a:ext cx="4638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78B1F1D-9EE3-3341-B5A1-5DA5AD830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032" y="4602585"/>
                <a:ext cx="46384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FE5FB50-CF1F-4C40-813D-EB4E8561EA4B}"/>
              </a:ext>
            </a:extLst>
          </p:cNvPr>
          <p:cNvCxnSpPr/>
          <p:nvPr/>
        </p:nvCxnSpPr>
        <p:spPr>
          <a:xfrm>
            <a:off x="1534043" y="4126356"/>
            <a:ext cx="77054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F55F097-8836-7D44-98DD-7952BE2E8E60}"/>
              </a:ext>
            </a:extLst>
          </p:cNvPr>
          <p:cNvCxnSpPr>
            <a:cxnSpLocks/>
          </p:cNvCxnSpPr>
          <p:nvPr/>
        </p:nvCxnSpPr>
        <p:spPr>
          <a:xfrm>
            <a:off x="4961783" y="4126356"/>
            <a:ext cx="77054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6CF555B-045F-BE47-91C2-FAB1A3B7A1EE}"/>
              </a:ext>
            </a:extLst>
          </p:cNvPr>
          <p:cNvCxnSpPr>
            <a:cxnSpLocks/>
            <a:stCxn id="7" idx="5"/>
            <a:endCxn id="13" idx="0"/>
          </p:cNvCxnSpPr>
          <p:nvPr/>
        </p:nvCxnSpPr>
        <p:spPr>
          <a:xfrm>
            <a:off x="5601614" y="3294737"/>
            <a:ext cx="490715" cy="4716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459035A-D088-F34C-9D1A-A22F8FAA7B65}"/>
              </a:ext>
            </a:extLst>
          </p:cNvPr>
          <p:cNvCxnSpPr>
            <a:cxnSpLocks/>
            <a:stCxn id="7" idx="3"/>
            <a:endCxn id="12" idx="0"/>
          </p:cNvCxnSpPr>
          <p:nvPr/>
        </p:nvCxnSpPr>
        <p:spPr>
          <a:xfrm flipH="1">
            <a:off x="4601783" y="3294737"/>
            <a:ext cx="490715" cy="4716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693ECAC0-4A93-B54F-BAA1-0B7B2A28EA56}"/>
              </a:ext>
            </a:extLst>
          </p:cNvPr>
          <p:cNvCxnSpPr>
            <a:cxnSpLocks/>
            <a:stCxn id="16" idx="5"/>
            <a:endCxn id="15" idx="0"/>
          </p:cNvCxnSpPr>
          <p:nvPr/>
        </p:nvCxnSpPr>
        <p:spPr>
          <a:xfrm>
            <a:off x="9353771" y="3294737"/>
            <a:ext cx="490715" cy="4716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E44420A-9BF0-B948-9F63-044256320228}"/>
              </a:ext>
            </a:extLst>
          </p:cNvPr>
          <p:cNvCxnSpPr>
            <a:cxnSpLocks/>
          </p:cNvCxnSpPr>
          <p:nvPr/>
        </p:nvCxnSpPr>
        <p:spPr>
          <a:xfrm>
            <a:off x="8713940" y="4126356"/>
            <a:ext cx="77054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4A68649E-12D2-FD4A-BE7C-AC504F9EC587}"/>
              </a:ext>
            </a:extLst>
          </p:cNvPr>
          <p:cNvSpPr txBox="1"/>
          <p:nvPr/>
        </p:nvSpPr>
        <p:spPr>
          <a:xfrm>
            <a:off x="559139" y="5107111"/>
            <a:ext cx="122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Initial state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D134F71-1777-F741-95FE-560C69F90912}"/>
              </a:ext>
            </a:extLst>
          </p:cNvPr>
          <p:cNvSpPr txBox="1"/>
          <p:nvPr/>
        </p:nvSpPr>
        <p:spPr>
          <a:xfrm>
            <a:off x="2102246" y="5107111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Outcome</a:t>
            </a:r>
            <a:endParaRPr lang="fr-FR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6304B0B-7D5F-5F40-A4C5-6450C25908E7}"/>
              </a:ext>
            </a:extLst>
          </p:cNvPr>
          <p:cNvSpPr txBox="1"/>
          <p:nvPr/>
        </p:nvSpPr>
        <p:spPr>
          <a:xfrm>
            <a:off x="4163949" y="5107111"/>
            <a:ext cx="122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Initial state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8C70038-CB4C-7446-8F48-42283A252763}"/>
              </a:ext>
            </a:extLst>
          </p:cNvPr>
          <p:cNvSpPr txBox="1"/>
          <p:nvPr/>
        </p:nvSpPr>
        <p:spPr>
          <a:xfrm>
            <a:off x="5707056" y="5107111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Outcome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B4FD256-BA9C-3F4F-A51B-18B23BF89402}"/>
              </a:ext>
            </a:extLst>
          </p:cNvPr>
          <p:cNvSpPr txBox="1"/>
          <p:nvPr/>
        </p:nvSpPr>
        <p:spPr>
          <a:xfrm>
            <a:off x="7345739" y="5107111"/>
            <a:ext cx="2130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Modified</a:t>
            </a:r>
            <a:r>
              <a:rPr lang="fr-FR" dirty="0"/>
              <a:t> initial state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45D0951-4280-D148-8DFA-0E19F493C53F}"/>
              </a:ext>
            </a:extLst>
          </p:cNvPr>
          <p:cNvSpPr txBox="1"/>
          <p:nvPr/>
        </p:nvSpPr>
        <p:spPr>
          <a:xfrm>
            <a:off x="9606568" y="5107111"/>
            <a:ext cx="246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Counterfactual</a:t>
            </a:r>
            <a:r>
              <a:rPr lang="fr-FR" dirty="0"/>
              <a:t> </a:t>
            </a:r>
            <a:r>
              <a:rPr lang="fr-FR" dirty="0" err="1"/>
              <a:t>outcome</a:t>
            </a:r>
            <a:endParaRPr lang="fr-FR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B3EB8EE-B21E-A043-9B4A-A5C2C3C3BFE5}"/>
              </a:ext>
            </a:extLst>
          </p:cNvPr>
          <p:cNvSpPr txBox="1"/>
          <p:nvPr/>
        </p:nvSpPr>
        <p:spPr>
          <a:xfrm>
            <a:off x="1170652" y="2130211"/>
            <a:ext cx="14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Feedforward</a:t>
            </a:r>
            <a:endParaRPr lang="fr-FR" b="1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4215142-B7A0-3247-9C87-661D2A883584}"/>
              </a:ext>
            </a:extLst>
          </p:cNvPr>
          <p:cNvSpPr txBox="1"/>
          <p:nvPr/>
        </p:nvSpPr>
        <p:spPr>
          <a:xfrm>
            <a:off x="6452329" y="2130211"/>
            <a:ext cx="16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Counterfactual</a:t>
            </a:r>
            <a:endParaRPr lang="fr-FR" b="1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F4516B2-480F-A249-8798-443BD8FA2EB2}"/>
              </a:ext>
            </a:extLst>
          </p:cNvPr>
          <p:cNvSpPr txBox="1"/>
          <p:nvPr/>
        </p:nvSpPr>
        <p:spPr>
          <a:xfrm>
            <a:off x="9425750" y="2855513"/>
            <a:ext cx="131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Confounder</a:t>
            </a:r>
            <a:endParaRPr lang="fr-FR" i="1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6376B89-2086-774B-AF02-5B9F8B49AB18}"/>
              </a:ext>
            </a:extLst>
          </p:cNvPr>
          <p:cNvSpPr txBox="1"/>
          <p:nvPr/>
        </p:nvSpPr>
        <p:spPr>
          <a:xfrm>
            <a:off x="5690325" y="2855513"/>
            <a:ext cx="131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Confounder</a:t>
            </a:r>
            <a:endParaRPr lang="fr-FR" i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3AF9D7A-32EC-2145-8B64-43C26D1E80F7}"/>
              </a:ext>
            </a:extLst>
          </p:cNvPr>
          <p:cNvSpPr txBox="1"/>
          <p:nvPr/>
        </p:nvSpPr>
        <p:spPr>
          <a:xfrm>
            <a:off x="4088383" y="6538912"/>
            <a:ext cx="4007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[</a:t>
            </a:r>
            <a:r>
              <a:rPr lang="fr-FR" sz="1400" dirty="0" err="1"/>
              <a:t>Algorithmization</a:t>
            </a:r>
            <a:r>
              <a:rPr lang="fr-FR" sz="1400" dirty="0"/>
              <a:t> of </a:t>
            </a:r>
            <a:r>
              <a:rPr lang="fr-FR" sz="1400" dirty="0" err="1"/>
              <a:t>counterfactuals</a:t>
            </a:r>
            <a:r>
              <a:rPr lang="fr-FR" sz="1400" dirty="0"/>
              <a:t>, Pearl, arXiv’18]</a:t>
            </a:r>
          </a:p>
        </p:txBody>
      </p:sp>
    </p:spTree>
    <p:extLst>
      <p:ext uri="{BB962C8B-B14F-4D97-AF65-F5344CB8AC3E}">
        <p14:creationId xmlns:p14="http://schemas.microsoft.com/office/powerpoint/2010/main" val="4135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49" grpId="0"/>
      <p:bldP spid="50" grpId="0"/>
      <p:bldP spid="51" grpId="0"/>
      <p:bldP spid="52" grpId="0"/>
      <p:bldP spid="54" grpId="0"/>
      <p:bldP spid="55" grpId="0"/>
      <p:bldP spid="5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CoPhy</a:t>
            </a:r>
            <a:r>
              <a:rPr lang="fr-FR" dirty="0"/>
              <a:t> benchmark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5A62B8-CA16-FE4F-B0BD-217C432F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31</a:t>
            </a:fld>
            <a:endParaRPr lang="fr-FR" dirty="0"/>
          </a:p>
        </p:txBody>
      </p:sp>
      <p:pic>
        <p:nvPicPr>
          <p:cNvPr id="4" name="out" descr="out">
            <a:hlinkClick r:id="" action="ppaction://media"/>
            <a:extLst>
              <a:ext uri="{FF2B5EF4-FFF2-40B4-BE49-F238E27FC236}">
                <a16:creationId xmlns:a16="http://schemas.microsoft.com/office/drawing/2014/main" id="{1B72D585-EBCD-D344-A2D3-966CEF3A5F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5510" y="1482420"/>
            <a:ext cx="8920976" cy="27157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38141F9-17F2-6D48-BB61-46D1B0A72BE7}"/>
              </a:ext>
            </a:extLst>
          </p:cNvPr>
          <p:cNvSpPr txBox="1"/>
          <p:nvPr/>
        </p:nvSpPr>
        <p:spPr>
          <a:xfrm>
            <a:off x="3726364" y="4256508"/>
            <a:ext cx="4739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Large-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datasets</a:t>
            </a:r>
            <a:endParaRPr lang="fr-FR" dirty="0"/>
          </a:p>
          <a:p>
            <a:pPr algn="ctr"/>
            <a:r>
              <a:rPr lang="fr-FR" dirty="0"/>
              <a:t>250k </a:t>
            </a:r>
            <a:r>
              <a:rPr lang="fr-FR" dirty="0" err="1"/>
              <a:t>examples</a:t>
            </a:r>
            <a:r>
              <a:rPr lang="fr-FR" dirty="0"/>
              <a:t> ((A,B), (C,D))</a:t>
            </a:r>
          </a:p>
          <a:p>
            <a:pPr algn="ctr"/>
            <a:r>
              <a:rPr lang="fr-FR" dirty="0"/>
              <a:t>7 millions of frames</a:t>
            </a:r>
          </a:p>
          <a:p>
            <a:pPr algn="ctr"/>
            <a:r>
              <a:rPr lang="fr-FR" dirty="0"/>
              <a:t>Supervision of the do-</a:t>
            </a:r>
            <a:r>
              <a:rPr lang="fr-FR" dirty="0" err="1"/>
              <a:t>operator</a:t>
            </a:r>
            <a:r>
              <a:rPr lang="fr-FR" dirty="0"/>
              <a:t> (        )</a:t>
            </a:r>
          </a:p>
          <a:p>
            <a:pPr algn="ctr"/>
            <a:r>
              <a:rPr lang="fr-FR" dirty="0" err="1"/>
              <a:t>Confounders</a:t>
            </a:r>
            <a:r>
              <a:rPr lang="fr-FR" dirty="0"/>
              <a:t> are </a:t>
            </a:r>
            <a:r>
              <a:rPr lang="fr-FR" dirty="0" err="1"/>
              <a:t>necessary</a:t>
            </a:r>
            <a:r>
              <a:rPr lang="fr-FR" dirty="0"/>
              <a:t> for future </a:t>
            </a:r>
            <a:r>
              <a:rPr lang="fr-FR" dirty="0" err="1"/>
              <a:t>prediction</a:t>
            </a:r>
            <a:endParaRPr lang="fr-FR" dirty="0"/>
          </a:p>
        </p:txBody>
      </p:sp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16108B1D-E70A-EC4E-B291-F5468463D63F}"/>
              </a:ext>
            </a:extLst>
          </p:cNvPr>
          <p:cNvSpPr/>
          <p:nvPr/>
        </p:nvSpPr>
        <p:spPr>
          <a:xfrm>
            <a:off x="7418698" y="5165610"/>
            <a:ext cx="289932" cy="2233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7F78364-A456-244B-91A6-7AFC82F0C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85" y="4591351"/>
            <a:ext cx="2795425" cy="14773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1AA971A-5F9A-5646-B4A8-FCCD627BF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262" y="4591351"/>
            <a:ext cx="3326202" cy="14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9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CoPhyNet</a:t>
            </a:r>
            <a:br>
              <a:rPr lang="fr-FR" dirty="0"/>
            </a:br>
            <a:r>
              <a:rPr lang="fr-FR" sz="2800" i="1" dirty="0" err="1"/>
              <a:t>Unsupervised</a:t>
            </a:r>
            <a:r>
              <a:rPr lang="fr-FR" sz="2800" i="1" dirty="0"/>
              <a:t> </a:t>
            </a:r>
            <a:r>
              <a:rPr lang="fr-FR" sz="2800" i="1" dirty="0" err="1"/>
              <a:t>confounders</a:t>
            </a:r>
            <a:r>
              <a:rPr lang="fr-FR" sz="2800" i="1" dirty="0"/>
              <a:t> estimations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97C42D-F103-7445-A6E1-52791E71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32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66B6B6-D7F5-7749-A2FB-92BC3A62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45" y="1673321"/>
            <a:ext cx="1260000" cy="1260000"/>
          </a:xfrm>
          <a:prstGeom prst="rect">
            <a:avLst/>
          </a:prstGeom>
          <a:ln w="69850">
            <a:solidFill>
              <a:srgbClr val="00B0F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649447-3A31-344B-8C76-C7BAF363F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60" y="3428232"/>
            <a:ext cx="1251370" cy="1260000"/>
          </a:xfrm>
          <a:prstGeom prst="rect">
            <a:avLst/>
          </a:prstGeom>
          <a:ln w="69850">
            <a:solidFill>
              <a:srgbClr val="00B0F0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DDAEA4-7C88-8E48-A2CD-98FE7C07B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960" y="5411628"/>
            <a:ext cx="1251370" cy="1260000"/>
          </a:xfrm>
          <a:prstGeom prst="rect">
            <a:avLst/>
          </a:prstGeom>
          <a:ln w="69850">
            <a:solidFill>
              <a:srgbClr val="00B0F0"/>
            </a:solidFill>
          </a:ln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66D9A48A-84DE-9848-B1F9-7B0BAB7C6902}"/>
              </a:ext>
            </a:extLst>
          </p:cNvPr>
          <p:cNvSpPr/>
          <p:nvPr/>
        </p:nvSpPr>
        <p:spPr>
          <a:xfrm>
            <a:off x="4856598" y="1854056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F6BD738-5530-004D-95D3-C8EA3626E42B}"/>
              </a:ext>
            </a:extLst>
          </p:cNvPr>
          <p:cNvSpPr/>
          <p:nvPr/>
        </p:nvSpPr>
        <p:spPr>
          <a:xfrm>
            <a:off x="4687818" y="237857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F4A39BC-669F-CC44-9FE2-AE798863EE7F}"/>
              </a:ext>
            </a:extLst>
          </p:cNvPr>
          <p:cNvSpPr/>
          <p:nvPr/>
        </p:nvSpPr>
        <p:spPr>
          <a:xfrm>
            <a:off x="5260574" y="2464711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364E7F8-705B-7148-B4F7-787B4E8B8176}"/>
              </a:ext>
            </a:extLst>
          </p:cNvPr>
          <p:cNvSpPr/>
          <p:nvPr/>
        </p:nvSpPr>
        <p:spPr>
          <a:xfrm>
            <a:off x="5385678" y="1976359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à coins arrondis 17">
            <a:extLst>
              <a:ext uri="{FF2B5EF4-FFF2-40B4-BE49-F238E27FC236}">
                <a16:creationId xmlns:a16="http://schemas.microsoft.com/office/drawing/2014/main" id="{DB8D4447-B26E-844E-986C-7ECE812549B0}"/>
              </a:ext>
            </a:extLst>
          </p:cNvPr>
          <p:cNvSpPr/>
          <p:nvPr/>
        </p:nvSpPr>
        <p:spPr>
          <a:xfrm>
            <a:off x="4572554" y="1760275"/>
            <a:ext cx="1157541" cy="10860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E04DD10-FD83-4440-8215-E61638FF9A3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4975818" y="2522571"/>
            <a:ext cx="284756" cy="8614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D09B83E-5717-CC45-A6C0-38E6AB4C1C3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5102421" y="2099879"/>
            <a:ext cx="200330" cy="407009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6F3D215-47C6-0B42-87EF-319EC3741934}"/>
              </a:ext>
            </a:extLst>
          </p:cNvPr>
          <p:cNvCxnSpPr>
            <a:cxnSpLocks/>
            <a:stCxn id="12" idx="3"/>
            <a:endCxn id="11" idx="7"/>
          </p:cNvCxnSpPr>
          <p:nvPr/>
        </p:nvCxnSpPr>
        <p:spPr>
          <a:xfrm>
            <a:off x="5427855" y="2222182"/>
            <a:ext cx="78542" cy="284706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F9128B4-B928-5F4E-8D4A-64652F489257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>
            <a:off x="5144598" y="1998056"/>
            <a:ext cx="283257" cy="2048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093D4F4F-B13A-0C49-B492-E36DFFCA2680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 flipH="1">
            <a:off x="4831818" y="2099879"/>
            <a:ext cx="66957" cy="27869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24F27436-C01A-4346-AD5B-54001A3B5D5E}"/>
              </a:ext>
            </a:extLst>
          </p:cNvPr>
          <p:cNvCxnSpPr>
            <a:cxnSpLocks/>
            <a:stCxn id="12" idx="2"/>
            <a:endCxn id="10" idx="7"/>
          </p:cNvCxnSpPr>
          <p:nvPr/>
        </p:nvCxnSpPr>
        <p:spPr>
          <a:xfrm flipH="1">
            <a:off x="4933641" y="2120359"/>
            <a:ext cx="452037" cy="300389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B0C479D8-7FBF-244D-B958-865CE4A35AD0}"/>
              </a:ext>
            </a:extLst>
          </p:cNvPr>
          <p:cNvCxnSpPr>
            <a:cxnSpLocks/>
            <a:stCxn id="13" idx="1"/>
            <a:endCxn id="6" idx="3"/>
          </p:cNvCxnSpPr>
          <p:nvPr/>
        </p:nvCxnSpPr>
        <p:spPr>
          <a:xfrm flipH="1" flipV="1">
            <a:off x="4056645" y="2303321"/>
            <a:ext cx="515909" cy="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80C5501E-A526-B740-9A38-CCB79DB4112A}"/>
              </a:ext>
            </a:extLst>
          </p:cNvPr>
          <p:cNvSpPr/>
          <p:nvPr/>
        </p:nvSpPr>
        <p:spPr>
          <a:xfrm>
            <a:off x="6081600" y="2131454"/>
            <a:ext cx="547724" cy="351259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GCN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39DFA967-6A64-FF42-BA8F-3E9750462996}"/>
              </a:ext>
            </a:extLst>
          </p:cNvPr>
          <p:cNvCxnSpPr>
            <a:cxnSpLocks/>
            <a:stCxn id="53" idx="1"/>
            <a:endCxn id="13" idx="3"/>
          </p:cNvCxnSpPr>
          <p:nvPr/>
        </p:nvCxnSpPr>
        <p:spPr>
          <a:xfrm flipH="1" flipV="1">
            <a:off x="5730095" y="2303322"/>
            <a:ext cx="351505" cy="3762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3EF44337-C643-6E42-BF54-5BAC8E7A0D76}"/>
              </a:ext>
            </a:extLst>
          </p:cNvPr>
          <p:cNvSpPr/>
          <p:nvPr/>
        </p:nvSpPr>
        <p:spPr>
          <a:xfrm>
            <a:off x="5056903" y="3563616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7F860B8-5743-1E4D-8D15-EC1FF5DA76D7}"/>
              </a:ext>
            </a:extLst>
          </p:cNvPr>
          <p:cNvSpPr/>
          <p:nvPr/>
        </p:nvSpPr>
        <p:spPr>
          <a:xfrm>
            <a:off x="5002221" y="424816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790B509-5305-8845-B765-4A50DC97B7B1}"/>
              </a:ext>
            </a:extLst>
          </p:cNvPr>
          <p:cNvSpPr/>
          <p:nvPr/>
        </p:nvSpPr>
        <p:spPr>
          <a:xfrm>
            <a:off x="4621095" y="3779200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DC04499-AC5F-E441-84FF-24262C3469DB}"/>
              </a:ext>
            </a:extLst>
          </p:cNvPr>
          <p:cNvSpPr/>
          <p:nvPr/>
        </p:nvSpPr>
        <p:spPr>
          <a:xfrm>
            <a:off x="5369570" y="3905891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à coins arrondis 17">
            <a:extLst>
              <a:ext uri="{FF2B5EF4-FFF2-40B4-BE49-F238E27FC236}">
                <a16:creationId xmlns:a16="http://schemas.microsoft.com/office/drawing/2014/main" id="{5E1C494A-6900-6047-BB7C-D707FC07E685}"/>
              </a:ext>
            </a:extLst>
          </p:cNvPr>
          <p:cNvSpPr/>
          <p:nvPr/>
        </p:nvSpPr>
        <p:spPr>
          <a:xfrm>
            <a:off x="4572554" y="3515186"/>
            <a:ext cx="1157541" cy="10860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F67EE06-A475-E74F-91EA-E18D15EEC74C}"/>
              </a:ext>
            </a:extLst>
          </p:cNvPr>
          <p:cNvCxnSpPr>
            <a:cxnSpLocks/>
            <a:stCxn id="58" idx="2"/>
            <a:endCxn id="59" idx="5"/>
          </p:cNvCxnSpPr>
          <p:nvPr/>
        </p:nvCxnSpPr>
        <p:spPr>
          <a:xfrm flipH="1" flipV="1">
            <a:off x="4866918" y="4025023"/>
            <a:ext cx="135303" cy="367143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DE6C09FD-1B0A-584F-B48F-4C4516A71B51}"/>
              </a:ext>
            </a:extLst>
          </p:cNvPr>
          <p:cNvCxnSpPr>
            <a:cxnSpLocks/>
            <a:stCxn id="57" idx="2"/>
            <a:endCxn id="59" idx="7"/>
          </p:cNvCxnSpPr>
          <p:nvPr/>
        </p:nvCxnSpPr>
        <p:spPr>
          <a:xfrm flipH="1">
            <a:off x="4866918" y="3707616"/>
            <a:ext cx="189985" cy="11376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A3FC681A-90E8-994A-A32F-AB38F58F8252}"/>
              </a:ext>
            </a:extLst>
          </p:cNvPr>
          <p:cNvCxnSpPr>
            <a:cxnSpLocks/>
            <a:stCxn id="60" idx="2"/>
            <a:endCxn id="59" idx="6"/>
          </p:cNvCxnSpPr>
          <p:nvPr/>
        </p:nvCxnSpPr>
        <p:spPr>
          <a:xfrm flipH="1" flipV="1">
            <a:off x="4909095" y="3923200"/>
            <a:ext cx="460475" cy="12669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D3761DAC-4421-0548-80BD-50A13DF08A64}"/>
              </a:ext>
            </a:extLst>
          </p:cNvPr>
          <p:cNvCxnSpPr>
            <a:cxnSpLocks/>
            <a:stCxn id="57" idx="6"/>
            <a:endCxn id="60" idx="1"/>
          </p:cNvCxnSpPr>
          <p:nvPr/>
        </p:nvCxnSpPr>
        <p:spPr>
          <a:xfrm>
            <a:off x="5344903" y="3707616"/>
            <a:ext cx="66844" cy="24045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668E1A95-EA56-464D-8435-24A42F441129}"/>
              </a:ext>
            </a:extLst>
          </p:cNvPr>
          <p:cNvCxnSpPr>
            <a:cxnSpLocks/>
            <a:stCxn id="57" idx="4"/>
            <a:endCxn id="58" idx="0"/>
          </p:cNvCxnSpPr>
          <p:nvPr/>
        </p:nvCxnSpPr>
        <p:spPr>
          <a:xfrm flipH="1">
            <a:off x="5146221" y="3851616"/>
            <a:ext cx="54682" cy="39655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6E40032B-C305-D344-A8F0-0E20FBBE771E}"/>
              </a:ext>
            </a:extLst>
          </p:cNvPr>
          <p:cNvCxnSpPr>
            <a:cxnSpLocks/>
            <a:stCxn id="60" idx="3"/>
            <a:endCxn id="58" idx="7"/>
          </p:cNvCxnSpPr>
          <p:nvPr/>
        </p:nvCxnSpPr>
        <p:spPr>
          <a:xfrm flipH="1">
            <a:off x="5248044" y="4151714"/>
            <a:ext cx="163703" cy="138629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26DE1C0-0019-A44E-9F3D-CA0448613684}"/>
              </a:ext>
            </a:extLst>
          </p:cNvPr>
          <p:cNvCxnSpPr>
            <a:cxnSpLocks/>
            <a:stCxn id="61" idx="1"/>
            <a:endCxn id="7" idx="3"/>
          </p:cNvCxnSpPr>
          <p:nvPr/>
        </p:nvCxnSpPr>
        <p:spPr>
          <a:xfrm flipH="1" flipV="1">
            <a:off x="4052330" y="4058232"/>
            <a:ext cx="520224" cy="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1AAFF216-1A9A-0843-83D7-B171F4B536FD}"/>
              </a:ext>
            </a:extLst>
          </p:cNvPr>
          <p:cNvCxnSpPr>
            <a:cxnSpLocks/>
            <a:stCxn id="148" idx="1"/>
            <a:endCxn id="61" idx="3"/>
          </p:cNvCxnSpPr>
          <p:nvPr/>
        </p:nvCxnSpPr>
        <p:spPr>
          <a:xfrm flipH="1" flipV="1">
            <a:off x="5730095" y="4058233"/>
            <a:ext cx="351505" cy="1910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6CCDCB5-A857-124A-813A-5900E40058B4}"/>
              </a:ext>
            </a:extLst>
          </p:cNvPr>
          <p:cNvSpPr/>
          <p:nvPr/>
        </p:nvSpPr>
        <p:spPr>
          <a:xfrm>
            <a:off x="4772768" y="6096808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8FCC961-E047-824D-BF84-5A75EF9EF5C6}"/>
              </a:ext>
            </a:extLst>
          </p:cNvPr>
          <p:cNvSpPr/>
          <p:nvPr/>
        </p:nvSpPr>
        <p:spPr>
          <a:xfrm>
            <a:off x="4628768" y="565739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D019774-5640-E942-A27B-7F527EA6744B}"/>
              </a:ext>
            </a:extLst>
          </p:cNvPr>
          <p:cNvSpPr/>
          <p:nvPr/>
        </p:nvSpPr>
        <p:spPr>
          <a:xfrm>
            <a:off x="5176170" y="5605511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051423A-4762-8D47-8893-7FBBE0FD1037}"/>
              </a:ext>
            </a:extLst>
          </p:cNvPr>
          <p:cNvSpPr/>
          <p:nvPr/>
        </p:nvSpPr>
        <p:spPr>
          <a:xfrm>
            <a:off x="5367506" y="6137864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à coins arrondis 17">
            <a:extLst>
              <a:ext uri="{FF2B5EF4-FFF2-40B4-BE49-F238E27FC236}">
                <a16:creationId xmlns:a16="http://schemas.microsoft.com/office/drawing/2014/main" id="{88C7F28D-9B97-F849-831C-580B3CE8332D}"/>
              </a:ext>
            </a:extLst>
          </p:cNvPr>
          <p:cNvSpPr/>
          <p:nvPr/>
        </p:nvSpPr>
        <p:spPr>
          <a:xfrm>
            <a:off x="4572554" y="5498582"/>
            <a:ext cx="1157541" cy="10860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761DDDDE-94DB-8049-90C4-069F9164F96A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flipV="1">
            <a:off x="4916768" y="5749511"/>
            <a:ext cx="259402" cy="5188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8C6F3937-5A75-5D46-81A0-DBD268D921EE}"/>
              </a:ext>
            </a:extLst>
          </p:cNvPr>
          <p:cNvCxnSpPr>
            <a:cxnSpLocks/>
            <a:stCxn id="71" idx="7"/>
            <a:endCxn id="73" idx="3"/>
          </p:cNvCxnSpPr>
          <p:nvPr/>
        </p:nvCxnSpPr>
        <p:spPr>
          <a:xfrm flipV="1">
            <a:off x="5018591" y="5851334"/>
            <a:ext cx="199756" cy="28765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A85215DD-026E-BD4F-B8CF-411F49C1CCD7}"/>
              </a:ext>
            </a:extLst>
          </p:cNvPr>
          <p:cNvCxnSpPr>
            <a:cxnSpLocks/>
            <a:stCxn id="74" idx="0"/>
            <a:endCxn id="73" idx="5"/>
          </p:cNvCxnSpPr>
          <p:nvPr/>
        </p:nvCxnSpPr>
        <p:spPr>
          <a:xfrm flipH="1" flipV="1">
            <a:off x="5421993" y="5851334"/>
            <a:ext cx="89513" cy="28653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77DBD95F-7293-CD41-A60B-0BC24ADBD9FE}"/>
              </a:ext>
            </a:extLst>
          </p:cNvPr>
          <p:cNvCxnSpPr>
            <a:cxnSpLocks/>
            <a:stCxn id="71" idx="6"/>
            <a:endCxn id="74" idx="2"/>
          </p:cNvCxnSpPr>
          <p:nvPr/>
        </p:nvCxnSpPr>
        <p:spPr>
          <a:xfrm>
            <a:off x="5060768" y="6240808"/>
            <a:ext cx="306738" cy="41056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1A9AAF5E-5F5F-2843-95C6-C3784E882158}"/>
              </a:ext>
            </a:extLst>
          </p:cNvPr>
          <p:cNvCxnSpPr>
            <a:cxnSpLocks/>
            <a:stCxn id="71" idx="1"/>
            <a:endCxn id="72" idx="4"/>
          </p:cNvCxnSpPr>
          <p:nvPr/>
        </p:nvCxnSpPr>
        <p:spPr>
          <a:xfrm flipH="1" flipV="1">
            <a:off x="4772768" y="5945393"/>
            <a:ext cx="42177" cy="19359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1CAAF400-7759-954C-882F-6DCA0CF4C57F}"/>
              </a:ext>
            </a:extLst>
          </p:cNvPr>
          <p:cNvCxnSpPr>
            <a:cxnSpLocks/>
            <a:stCxn id="74" idx="1"/>
            <a:endCxn id="72" idx="5"/>
          </p:cNvCxnSpPr>
          <p:nvPr/>
        </p:nvCxnSpPr>
        <p:spPr>
          <a:xfrm flipH="1" flipV="1">
            <a:off x="4874591" y="5903216"/>
            <a:ext cx="535092" cy="276825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7BB45A54-0BEF-514B-87BE-B77FAD3FB45C}"/>
              </a:ext>
            </a:extLst>
          </p:cNvPr>
          <p:cNvCxnSpPr>
            <a:cxnSpLocks/>
            <a:stCxn id="75" idx="1"/>
            <a:endCxn id="8" idx="3"/>
          </p:cNvCxnSpPr>
          <p:nvPr/>
        </p:nvCxnSpPr>
        <p:spPr>
          <a:xfrm flipH="1" flipV="1">
            <a:off x="4052330" y="6041628"/>
            <a:ext cx="520224" cy="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78FA00F1-90E0-F642-9653-DFE1FCF832F1}"/>
              </a:ext>
            </a:extLst>
          </p:cNvPr>
          <p:cNvCxnSpPr>
            <a:cxnSpLocks/>
            <a:stCxn id="149" idx="1"/>
            <a:endCxn id="75" idx="3"/>
          </p:cNvCxnSpPr>
          <p:nvPr/>
        </p:nvCxnSpPr>
        <p:spPr>
          <a:xfrm flipH="1">
            <a:off x="5730095" y="6041628"/>
            <a:ext cx="351505" cy="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à coins arrondis 17">
            <a:extLst>
              <a:ext uri="{FF2B5EF4-FFF2-40B4-BE49-F238E27FC236}">
                <a16:creationId xmlns:a16="http://schemas.microsoft.com/office/drawing/2014/main" id="{C168795F-1A81-904B-B0DE-DA3FF6496EC2}"/>
              </a:ext>
            </a:extLst>
          </p:cNvPr>
          <p:cNvSpPr/>
          <p:nvPr/>
        </p:nvSpPr>
        <p:spPr>
          <a:xfrm>
            <a:off x="9431685" y="5272344"/>
            <a:ext cx="1261807" cy="151316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10C97A5F-EAEC-0143-A4B9-C58FDB27F743}"/>
              </a:ext>
            </a:extLst>
          </p:cNvPr>
          <p:cNvSpPr/>
          <p:nvPr/>
        </p:nvSpPr>
        <p:spPr>
          <a:xfrm>
            <a:off x="9695459" y="5392596"/>
            <a:ext cx="737839" cy="227815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1C70CA78-DCDF-3741-9526-B7A4AA1A54BC}"/>
              </a:ext>
            </a:extLst>
          </p:cNvPr>
          <p:cNvSpPr/>
          <p:nvPr/>
        </p:nvSpPr>
        <p:spPr>
          <a:xfrm>
            <a:off x="9695459" y="5719913"/>
            <a:ext cx="737839" cy="227815"/>
          </a:xfrm>
          <a:prstGeom prst="cub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6515B1F1-85D8-E845-8F2E-DB71379C91C3}"/>
              </a:ext>
            </a:extLst>
          </p:cNvPr>
          <p:cNvSpPr/>
          <p:nvPr/>
        </p:nvSpPr>
        <p:spPr>
          <a:xfrm>
            <a:off x="9695459" y="6054598"/>
            <a:ext cx="737839" cy="227815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375D360B-C161-B747-A24E-9E1EB45E4E78}"/>
              </a:ext>
            </a:extLst>
          </p:cNvPr>
          <p:cNvSpPr/>
          <p:nvPr/>
        </p:nvSpPr>
        <p:spPr>
          <a:xfrm>
            <a:off x="9695459" y="6408204"/>
            <a:ext cx="737839" cy="227815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A64A6D0F-BF7A-3549-954B-21385250DE5E}"/>
              </a:ext>
            </a:extLst>
          </p:cNvPr>
          <p:cNvCxnSpPr>
            <a:cxnSpLocks/>
            <a:stCxn id="88" idx="1"/>
            <a:endCxn id="135" idx="3"/>
          </p:cNvCxnSpPr>
          <p:nvPr/>
        </p:nvCxnSpPr>
        <p:spPr>
          <a:xfrm flipH="1">
            <a:off x="8410462" y="6028928"/>
            <a:ext cx="1021223" cy="11064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A9CE28C8-058A-FA44-A32D-6FC694AB0CD4}"/>
              </a:ext>
            </a:extLst>
          </p:cNvPr>
          <p:cNvCxnSpPr>
            <a:cxnSpLocks/>
            <a:stCxn id="113" idx="0"/>
          </p:cNvCxnSpPr>
          <p:nvPr/>
        </p:nvCxnSpPr>
        <p:spPr>
          <a:xfrm flipH="1" flipV="1">
            <a:off x="7498866" y="2661465"/>
            <a:ext cx="3370" cy="325186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0FFD4091-648E-F146-8F69-1EBBB2AF3590}"/>
              </a:ext>
            </a:extLst>
          </p:cNvPr>
          <p:cNvCxnSpPr>
            <a:cxnSpLocks/>
            <a:endCxn id="119" idx="4"/>
          </p:cNvCxnSpPr>
          <p:nvPr/>
        </p:nvCxnSpPr>
        <p:spPr>
          <a:xfrm flipV="1">
            <a:off x="7507563" y="4248166"/>
            <a:ext cx="0" cy="427626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7AF5D106-8A18-7842-BD22-5A6FCF8659FE}"/>
              </a:ext>
            </a:extLst>
          </p:cNvPr>
          <p:cNvSpPr txBox="1"/>
          <p:nvPr/>
        </p:nvSpPr>
        <p:spPr>
          <a:xfrm>
            <a:off x="7335881" y="44857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CD3123AD-7C20-1F4D-99A9-6E770A507E4F}"/>
              </a:ext>
            </a:extLst>
          </p:cNvPr>
          <p:cNvCxnSpPr>
            <a:cxnSpLocks/>
            <a:stCxn id="132" idx="0"/>
            <a:endCxn id="142" idx="2"/>
          </p:cNvCxnSpPr>
          <p:nvPr/>
        </p:nvCxnSpPr>
        <p:spPr>
          <a:xfrm flipH="1" flipV="1">
            <a:off x="7502236" y="5369722"/>
            <a:ext cx="5327" cy="606702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5AFD06B8-AB70-6140-88B4-C79E7159191E}"/>
                  </a:ext>
                </a:extLst>
              </p:cNvPr>
              <p:cNvSpPr txBox="1"/>
              <p:nvPr/>
            </p:nvSpPr>
            <p:spPr>
              <a:xfrm>
                <a:off x="2033532" y="2118655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5AFD06B8-AB70-6140-88B4-C79E71591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32" y="2118655"/>
                <a:ext cx="267509" cy="369332"/>
              </a:xfrm>
              <a:prstGeom prst="rect">
                <a:avLst/>
              </a:prstGeom>
              <a:blipFill>
                <a:blip r:embed="rId6"/>
                <a:stretch>
                  <a:fillRect l="-22727" r="-2272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3535B33E-4689-FC46-B2C0-A17DC5192C9E}"/>
                  </a:ext>
                </a:extLst>
              </p:cNvPr>
              <p:cNvSpPr txBox="1"/>
              <p:nvPr/>
            </p:nvSpPr>
            <p:spPr>
              <a:xfrm>
                <a:off x="2027697" y="4810714"/>
                <a:ext cx="2791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3535B33E-4689-FC46-B2C0-A17DC5192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697" y="4810714"/>
                <a:ext cx="279179" cy="369332"/>
              </a:xfrm>
              <a:prstGeom prst="rect">
                <a:avLst/>
              </a:prstGeom>
              <a:blipFill>
                <a:blip r:embed="rId7"/>
                <a:stretch>
                  <a:fillRect l="-21739" r="-1739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E9304B08-4C8F-D144-939E-9B10BBBE7F3F}"/>
                  </a:ext>
                </a:extLst>
              </p:cNvPr>
              <p:cNvSpPr txBox="1"/>
              <p:nvPr/>
            </p:nvSpPr>
            <p:spPr>
              <a:xfrm>
                <a:off x="10964725" y="5822260"/>
                <a:ext cx="2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E9304B08-4C8F-D144-939E-9B10BBBE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725" y="5822260"/>
                <a:ext cx="286552" cy="369332"/>
              </a:xfrm>
              <a:prstGeom prst="rect">
                <a:avLst/>
              </a:prstGeom>
              <a:blipFill>
                <a:blip r:embed="rId8"/>
                <a:stretch>
                  <a:fillRect l="-20833" r="-16667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Accolade ouvrante 111">
            <a:extLst>
              <a:ext uri="{FF2B5EF4-FFF2-40B4-BE49-F238E27FC236}">
                <a16:creationId xmlns:a16="http://schemas.microsoft.com/office/drawing/2014/main" id="{F729B7C6-B752-A14E-AA85-E3892B6AC0AD}"/>
              </a:ext>
            </a:extLst>
          </p:cNvPr>
          <p:cNvSpPr/>
          <p:nvPr/>
        </p:nvSpPr>
        <p:spPr>
          <a:xfrm>
            <a:off x="2357011" y="3428232"/>
            <a:ext cx="294788" cy="29367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E9317001-E8F1-D64C-A5AE-7EF1B8ACBAE4}"/>
              </a:ext>
            </a:extLst>
          </p:cNvPr>
          <p:cNvCxnSpPr>
            <a:cxnSpLocks/>
          </p:cNvCxnSpPr>
          <p:nvPr/>
        </p:nvCxnSpPr>
        <p:spPr>
          <a:xfrm flipV="1">
            <a:off x="1488963" y="2132214"/>
            <a:ext cx="0" cy="4209524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963EE6A1-339D-6643-B57B-30BE0AFD8D4B}"/>
              </a:ext>
            </a:extLst>
          </p:cNvPr>
          <p:cNvSpPr txBox="1"/>
          <p:nvPr/>
        </p:nvSpPr>
        <p:spPr>
          <a:xfrm>
            <a:off x="862302" y="209029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</a:t>
            </a: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E8CCCE1A-7284-FB4D-A04F-E985A984D72D}"/>
              </a:ext>
            </a:extLst>
          </p:cNvPr>
          <p:cNvSpPr/>
          <p:nvPr/>
        </p:nvSpPr>
        <p:spPr>
          <a:xfrm>
            <a:off x="7498865" y="1848949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C7A9FCD2-0910-5D43-B7E8-1E47E8A35194}"/>
              </a:ext>
            </a:extLst>
          </p:cNvPr>
          <p:cNvSpPr/>
          <p:nvPr/>
        </p:nvSpPr>
        <p:spPr>
          <a:xfrm>
            <a:off x="7330085" y="237346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47240F65-F283-3B44-9CA8-E093B40C4925}"/>
              </a:ext>
            </a:extLst>
          </p:cNvPr>
          <p:cNvSpPr/>
          <p:nvPr/>
        </p:nvSpPr>
        <p:spPr>
          <a:xfrm>
            <a:off x="7902841" y="2459604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302B873E-6D01-D944-9F65-A70F87801026}"/>
              </a:ext>
            </a:extLst>
          </p:cNvPr>
          <p:cNvSpPr/>
          <p:nvPr/>
        </p:nvSpPr>
        <p:spPr>
          <a:xfrm>
            <a:off x="8027945" y="1971252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à coins arrondis 17">
            <a:extLst>
              <a:ext uri="{FF2B5EF4-FFF2-40B4-BE49-F238E27FC236}">
                <a16:creationId xmlns:a16="http://schemas.microsoft.com/office/drawing/2014/main" id="{7F4142E8-9350-9F4C-87C4-A02B1BA556FA}"/>
              </a:ext>
            </a:extLst>
          </p:cNvPr>
          <p:cNvSpPr/>
          <p:nvPr/>
        </p:nvSpPr>
        <p:spPr>
          <a:xfrm>
            <a:off x="7214821" y="1755168"/>
            <a:ext cx="1157541" cy="10860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C1F12044-5BF3-CA4B-A671-36F832F5079D}"/>
              </a:ext>
            </a:extLst>
          </p:cNvPr>
          <p:cNvCxnSpPr>
            <a:cxnSpLocks/>
            <a:stCxn id="89" idx="6"/>
            <a:endCxn id="95" idx="2"/>
          </p:cNvCxnSpPr>
          <p:nvPr/>
        </p:nvCxnSpPr>
        <p:spPr>
          <a:xfrm>
            <a:off x="7618085" y="2517464"/>
            <a:ext cx="284756" cy="8614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A0B8759F-864A-9D42-AA0C-A27311DFDDC1}"/>
              </a:ext>
            </a:extLst>
          </p:cNvPr>
          <p:cNvCxnSpPr>
            <a:cxnSpLocks/>
            <a:stCxn id="87" idx="5"/>
            <a:endCxn id="95" idx="1"/>
          </p:cNvCxnSpPr>
          <p:nvPr/>
        </p:nvCxnSpPr>
        <p:spPr>
          <a:xfrm>
            <a:off x="7744688" y="2094772"/>
            <a:ext cx="200330" cy="407009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5A3BE4F8-6034-1248-82F6-57F82D922019}"/>
              </a:ext>
            </a:extLst>
          </p:cNvPr>
          <p:cNvCxnSpPr>
            <a:cxnSpLocks/>
            <a:stCxn id="96" idx="3"/>
            <a:endCxn id="95" idx="7"/>
          </p:cNvCxnSpPr>
          <p:nvPr/>
        </p:nvCxnSpPr>
        <p:spPr>
          <a:xfrm>
            <a:off x="8070122" y="2217075"/>
            <a:ext cx="78542" cy="284706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246A0415-C09B-B648-B09C-8EEAC69BB614}"/>
              </a:ext>
            </a:extLst>
          </p:cNvPr>
          <p:cNvCxnSpPr>
            <a:cxnSpLocks/>
            <a:stCxn id="87" idx="6"/>
            <a:endCxn id="96" idx="1"/>
          </p:cNvCxnSpPr>
          <p:nvPr/>
        </p:nvCxnSpPr>
        <p:spPr>
          <a:xfrm>
            <a:off x="7786865" y="1992949"/>
            <a:ext cx="283257" cy="2048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27111424-07F2-644C-A114-7D689D3B6AEC}"/>
              </a:ext>
            </a:extLst>
          </p:cNvPr>
          <p:cNvCxnSpPr>
            <a:cxnSpLocks/>
            <a:stCxn id="87" idx="3"/>
            <a:endCxn id="89" idx="0"/>
          </p:cNvCxnSpPr>
          <p:nvPr/>
        </p:nvCxnSpPr>
        <p:spPr>
          <a:xfrm flipH="1">
            <a:off x="7474085" y="2094772"/>
            <a:ext cx="66957" cy="27869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596E5F26-F60E-8546-8F06-027515465612}"/>
              </a:ext>
            </a:extLst>
          </p:cNvPr>
          <p:cNvCxnSpPr>
            <a:cxnSpLocks/>
            <a:stCxn id="96" idx="2"/>
            <a:endCxn id="89" idx="7"/>
          </p:cNvCxnSpPr>
          <p:nvPr/>
        </p:nvCxnSpPr>
        <p:spPr>
          <a:xfrm flipH="1">
            <a:off x="7575908" y="2115252"/>
            <a:ext cx="452037" cy="300389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D18B4D10-6FF1-D749-B0F7-B6FC3EC37CA4}"/>
              </a:ext>
            </a:extLst>
          </p:cNvPr>
          <p:cNvCxnSpPr>
            <a:cxnSpLocks/>
            <a:stCxn id="98" idx="1"/>
            <a:endCxn id="53" idx="3"/>
          </p:cNvCxnSpPr>
          <p:nvPr/>
        </p:nvCxnSpPr>
        <p:spPr>
          <a:xfrm flipH="1">
            <a:off x="6629324" y="2298215"/>
            <a:ext cx="585497" cy="8869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7267BF02-E00E-0048-B2C2-2C1E8372314A}"/>
              </a:ext>
            </a:extLst>
          </p:cNvPr>
          <p:cNvSpPr/>
          <p:nvPr/>
        </p:nvSpPr>
        <p:spPr>
          <a:xfrm>
            <a:off x="7244009" y="2986651"/>
            <a:ext cx="516454" cy="35500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6822792C-D8F0-4D46-A0D7-CD8F4367D884}"/>
              </a:ext>
            </a:extLst>
          </p:cNvPr>
          <p:cNvSpPr/>
          <p:nvPr/>
        </p:nvSpPr>
        <p:spPr>
          <a:xfrm>
            <a:off x="7662784" y="3537638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720A4D12-42AC-2745-B759-6133309517E6}"/>
              </a:ext>
            </a:extLst>
          </p:cNvPr>
          <p:cNvSpPr/>
          <p:nvPr/>
        </p:nvSpPr>
        <p:spPr>
          <a:xfrm>
            <a:off x="7363563" y="396016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52431156-A6E7-8943-A4F0-A9A5E6ABD323}"/>
              </a:ext>
            </a:extLst>
          </p:cNvPr>
          <p:cNvSpPr/>
          <p:nvPr/>
        </p:nvSpPr>
        <p:spPr>
          <a:xfrm>
            <a:off x="7902841" y="4159723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40BAE7CE-40BD-AD48-9D83-D5671FBC4BC2}"/>
              </a:ext>
            </a:extLst>
          </p:cNvPr>
          <p:cNvSpPr/>
          <p:nvPr/>
        </p:nvSpPr>
        <p:spPr>
          <a:xfrm>
            <a:off x="8067585" y="3761891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à coins arrondis 17">
            <a:extLst>
              <a:ext uri="{FF2B5EF4-FFF2-40B4-BE49-F238E27FC236}">
                <a16:creationId xmlns:a16="http://schemas.microsoft.com/office/drawing/2014/main" id="{0F27DF37-43DC-FA45-AEBE-6C354E7424C7}"/>
              </a:ext>
            </a:extLst>
          </p:cNvPr>
          <p:cNvSpPr/>
          <p:nvPr/>
        </p:nvSpPr>
        <p:spPr>
          <a:xfrm>
            <a:off x="7240221" y="3506087"/>
            <a:ext cx="1157541" cy="10860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C32A7F7D-71A7-3245-94F7-F7D8657E7A9F}"/>
              </a:ext>
            </a:extLst>
          </p:cNvPr>
          <p:cNvCxnSpPr>
            <a:cxnSpLocks/>
            <a:stCxn id="119" idx="6"/>
            <a:endCxn id="120" idx="2"/>
          </p:cNvCxnSpPr>
          <p:nvPr/>
        </p:nvCxnSpPr>
        <p:spPr>
          <a:xfrm>
            <a:off x="7651563" y="4104166"/>
            <a:ext cx="251278" cy="199557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Connecteur droit avec flèche 123">
            <a:extLst>
              <a:ext uri="{FF2B5EF4-FFF2-40B4-BE49-F238E27FC236}">
                <a16:creationId xmlns:a16="http://schemas.microsoft.com/office/drawing/2014/main" id="{564D0EF0-0090-904D-94C6-9898C3086FD8}"/>
              </a:ext>
            </a:extLst>
          </p:cNvPr>
          <p:cNvCxnSpPr>
            <a:cxnSpLocks/>
            <a:stCxn id="118" idx="5"/>
            <a:endCxn id="120" idx="1"/>
          </p:cNvCxnSpPr>
          <p:nvPr/>
        </p:nvCxnSpPr>
        <p:spPr>
          <a:xfrm>
            <a:off x="7908607" y="3783461"/>
            <a:ext cx="36411" cy="418439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EEF3F631-000C-5E43-8BFD-B8BDF6DC2CC9}"/>
              </a:ext>
            </a:extLst>
          </p:cNvPr>
          <p:cNvCxnSpPr>
            <a:cxnSpLocks/>
            <a:stCxn id="121" idx="3"/>
            <a:endCxn id="120" idx="7"/>
          </p:cNvCxnSpPr>
          <p:nvPr/>
        </p:nvCxnSpPr>
        <p:spPr>
          <a:xfrm>
            <a:off x="8109762" y="4007714"/>
            <a:ext cx="38902" cy="194186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467B0A09-97C6-7349-9608-C713D210B311}"/>
              </a:ext>
            </a:extLst>
          </p:cNvPr>
          <p:cNvCxnSpPr>
            <a:cxnSpLocks/>
            <a:stCxn id="118" idx="6"/>
            <a:endCxn id="121" idx="1"/>
          </p:cNvCxnSpPr>
          <p:nvPr/>
        </p:nvCxnSpPr>
        <p:spPr>
          <a:xfrm>
            <a:off x="7950784" y="3681638"/>
            <a:ext cx="158978" cy="12243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52139914-9191-D64E-B0C6-20D7C02B336B}"/>
              </a:ext>
            </a:extLst>
          </p:cNvPr>
          <p:cNvCxnSpPr>
            <a:cxnSpLocks/>
            <a:stCxn id="118" idx="3"/>
            <a:endCxn id="119" idx="0"/>
          </p:cNvCxnSpPr>
          <p:nvPr/>
        </p:nvCxnSpPr>
        <p:spPr>
          <a:xfrm flipH="1">
            <a:off x="7507563" y="3783461"/>
            <a:ext cx="197398" cy="176705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B0DA4C7D-DEE8-6840-A339-FFB00F20AA3B}"/>
              </a:ext>
            </a:extLst>
          </p:cNvPr>
          <p:cNvCxnSpPr>
            <a:cxnSpLocks/>
            <a:stCxn id="121" idx="2"/>
            <a:endCxn id="119" idx="7"/>
          </p:cNvCxnSpPr>
          <p:nvPr/>
        </p:nvCxnSpPr>
        <p:spPr>
          <a:xfrm flipH="1">
            <a:off x="7609386" y="3905891"/>
            <a:ext cx="458199" cy="9645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66D88E81-E6E0-4B42-A5A9-F57F53814FBC}"/>
              </a:ext>
            </a:extLst>
          </p:cNvPr>
          <p:cNvCxnSpPr>
            <a:cxnSpLocks/>
            <a:stCxn id="119" idx="0"/>
            <a:endCxn id="113" idx="2"/>
          </p:cNvCxnSpPr>
          <p:nvPr/>
        </p:nvCxnSpPr>
        <p:spPr>
          <a:xfrm flipH="1" flipV="1">
            <a:off x="7502236" y="3341656"/>
            <a:ext cx="5327" cy="618510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Ellipse 130">
            <a:extLst>
              <a:ext uri="{FF2B5EF4-FFF2-40B4-BE49-F238E27FC236}">
                <a16:creationId xmlns:a16="http://schemas.microsoft.com/office/drawing/2014/main" id="{39DA5DE7-F482-0346-A670-40DF33DF965B}"/>
              </a:ext>
            </a:extLst>
          </p:cNvPr>
          <p:cNvSpPr/>
          <p:nvPr/>
        </p:nvSpPr>
        <p:spPr>
          <a:xfrm>
            <a:off x="7662784" y="5553896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56C2829A-C412-E44A-BA49-4BADE8A76EFD}"/>
              </a:ext>
            </a:extLst>
          </p:cNvPr>
          <p:cNvSpPr/>
          <p:nvPr/>
        </p:nvSpPr>
        <p:spPr>
          <a:xfrm>
            <a:off x="7363563" y="5976424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F883CF9D-EA5B-D043-933E-BCAC78EBB4F8}"/>
              </a:ext>
            </a:extLst>
          </p:cNvPr>
          <p:cNvSpPr/>
          <p:nvPr/>
        </p:nvSpPr>
        <p:spPr>
          <a:xfrm>
            <a:off x="7902841" y="6175981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397CD60C-CCF1-E94B-9D61-B2D3511BA22A}"/>
              </a:ext>
            </a:extLst>
          </p:cNvPr>
          <p:cNvSpPr/>
          <p:nvPr/>
        </p:nvSpPr>
        <p:spPr>
          <a:xfrm>
            <a:off x="8067585" y="5778149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à coins arrondis 17">
            <a:extLst>
              <a:ext uri="{FF2B5EF4-FFF2-40B4-BE49-F238E27FC236}">
                <a16:creationId xmlns:a16="http://schemas.microsoft.com/office/drawing/2014/main" id="{FDD0729A-3474-554F-9EB6-90FE73A33CE5}"/>
              </a:ext>
            </a:extLst>
          </p:cNvPr>
          <p:cNvSpPr/>
          <p:nvPr/>
        </p:nvSpPr>
        <p:spPr>
          <a:xfrm>
            <a:off x="7252921" y="5496945"/>
            <a:ext cx="1157541" cy="10860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3EB85FF7-35A8-EB47-B5AD-DCAB65B7C328}"/>
              </a:ext>
            </a:extLst>
          </p:cNvPr>
          <p:cNvCxnSpPr>
            <a:cxnSpLocks/>
            <a:stCxn id="132" idx="6"/>
            <a:endCxn id="133" idx="2"/>
          </p:cNvCxnSpPr>
          <p:nvPr/>
        </p:nvCxnSpPr>
        <p:spPr>
          <a:xfrm>
            <a:off x="7651563" y="6120424"/>
            <a:ext cx="251278" cy="199557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Connecteur droit avec flèche 136">
            <a:extLst>
              <a:ext uri="{FF2B5EF4-FFF2-40B4-BE49-F238E27FC236}">
                <a16:creationId xmlns:a16="http://schemas.microsoft.com/office/drawing/2014/main" id="{5D76DC56-54A6-6F43-B9DD-1B1806CFD929}"/>
              </a:ext>
            </a:extLst>
          </p:cNvPr>
          <p:cNvCxnSpPr>
            <a:cxnSpLocks/>
            <a:stCxn id="131" idx="5"/>
            <a:endCxn id="133" idx="1"/>
          </p:cNvCxnSpPr>
          <p:nvPr/>
        </p:nvCxnSpPr>
        <p:spPr>
          <a:xfrm>
            <a:off x="7908607" y="5799719"/>
            <a:ext cx="36411" cy="418439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60388AFA-2B5F-5742-9421-669436B67F30}"/>
              </a:ext>
            </a:extLst>
          </p:cNvPr>
          <p:cNvCxnSpPr>
            <a:cxnSpLocks/>
            <a:stCxn id="134" idx="3"/>
            <a:endCxn id="133" idx="7"/>
          </p:cNvCxnSpPr>
          <p:nvPr/>
        </p:nvCxnSpPr>
        <p:spPr>
          <a:xfrm>
            <a:off x="8109762" y="6023972"/>
            <a:ext cx="38902" cy="194186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ADFE76A0-E60E-8944-8A13-99953047BA9E}"/>
              </a:ext>
            </a:extLst>
          </p:cNvPr>
          <p:cNvCxnSpPr>
            <a:cxnSpLocks/>
            <a:stCxn id="131" idx="6"/>
            <a:endCxn id="134" idx="1"/>
          </p:cNvCxnSpPr>
          <p:nvPr/>
        </p:nvCxnSpPr>
        <p:spPr>
          <a:xfrm>
            <a:off x="7950784" y="5697896"/>
            <a:ext cx="158978" cy="12243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Connecteur droit avec flèche 139">
            <a:extLst>
              <a:ext uri="{FF2B5EF4-FFF2-40B4-BE49-F238E27FC236}">
                <a16:creationId xmlns:a16="http://schemas.microsoft.com/office/drawing/2014/main" id="{270EF5E7-8F1A-4346-9E74-F66095CDC764}"/>
              </a:ext>
            </a:extLst>
          </p:cNvPr>
          <p:cNvCxnSpPr>
            <a:cxnSpLocks/>
            <a:stCxn id="131" idx="3"/>
            <a:endCxn id="132" idx="0"/>
          </p:cNvCxnSpPr>
          <p:nvPr/>
        </p:nvCxnSpPr>
        <p:spPr>
          <a:xfrm flipH="1">
            <a:off x="7507563" y="5799719"/>
            <a:ext cx="197398" cy="176705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03BCDCF0-A6A9-C144-88E8-4A4589A0888C}"/>
              </a:ext>
            </a:extLst>
          </p:cNvPr>
          <p:cNvCxnSpPr>
            <a:cxnSpLocks/>
            <a:stCxn id="134" idx="2"/>
            <a:endCxn id="132" idx="7"/>
          </p:cNvCxnSpPr>
          <p:nvPr/>
        </p:nvCxnSpPr>
        <p:spPr>
          <a:xfrm flipH="1">
            <a:off x="7609386" y="5922149"/>
            <a:ext cx="458199" cy="9645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Rectangle : coins arrondis 141">
            <a:extLst>
              <a:ext uri="{FF2B5EF4-FFF2-40B4-BE49-F238E27FC236}">
                <a16:creationId xmlns:a16="http://schemas.microsoft.com/office/drawing/2014/main" id="{3A6E87F4-ADE0-774F-8A78-9337148758D6}"/>
              </a:ext>
            </a:extLst>
          </p:cNvPr>
          <p:cNvSpPr/>
          <p:nvPr/>
        </p:nvSpPr>
        <p:spPr>
          <a:xfrm>
            <a:off x="7244009" y="5014717"/>
            <a:ext cx="516454" cy="35500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F43FFF2D-35CA-FE47-9964-560FEF2D6D01}"/>
              </a:ext>
            </a:extLst>
          </p:cNvPr>
          <p:cNvCxnSpPr>
            <a:cxnSpLocks/>
            <a:stCxn id="142" idx="0"/>
            <a:endCxn id="103" idx="2"/>
          </p:cNvCxnSpPr>
          <p:nvPr/>
        </p:nvCxnSpPr>
        <p:spPr>
          <a:xfrm flipV="1">
            <a:off x="7502236" y="4855036"/>
            <a:ext cx="5327" cy="15968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Rectangle : coins arrondis 147">
            <a:extLst>
              <a:ext uri="{FF2B5EF4-FFF2-40B4-BE49-F238E27FC236}">
                <a16:creationId xmlns:a16="http://schemas.microsoft.com/office/drawing/2014/main" id="{2944C2C5-613D-A342-B5D4-F126EBA80A43}"/>
              </a:ext>
            </a:extLst>
          </p:cNvPr>
          <p:cNvSpPr/>
          <p:nvPr/>
        </p:nvSpPr>
        <p:spPr>
          <a:xfrm>
            <a:off x="6081600" y="3884513"/>
            <a:ext cx="547724" cy="351259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GCN</a:t>
            </a:r>
          </a:p>
        </p:txBody>
      </p:sp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D6C83898-557A-E844-A11A-3901DE2E741C}"/>
              </a:ext>
            </a:extLst>
          </p:cNvPr>
          <p:cNvSpPr/>
          <p:nvPr/>
        </p:nvSpPr>
        <p:spPr>
          <a:xfrm>
            <a:off x="6081600" y="5865998"/>
            <a:ext cx="547724" cy="351259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GCN</a:t>
            </a:r>
          </a:p>
        </p:txBody>
      </p: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19161C9E-2CFD-5445-A821-70039EC3DB72}"/>
              </a:ext>
            </a:extLst>
          </p:cNvPr>
          <p:cNvCxnSpPr>
            <a:cxnSpLocks/>
            <a:stCxn id="135" idx="1"/>
            <a:endCxn id="149" idx="3"/>
          </p:cNvCxnSpPr>
          <p:nvPr/>
        </p:nvCxnSpPr>
        <p:spPr>
          <a:xfrm flipH="1">
            <a:off x="6629324" y="6039992"/>
            <a:ext cx="623597" cy="1636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812BCC8C-694D-AE44-8071-AF88E6A6844D}"/>
              </a:ext>
            </a:extLst>
          </p:cNvPr>
          <p:cNvCxnSpPr>
            <a:cxnSpLocks/>
            <a:stCxn id="122" idx="1"/>
            <a:endCxn id="148" idx="3"/>
          </p:cNvCxnSpPr>
          <p:nvPr/>
        </p:nvCxnSpPr>
        <p:spPr>
          <a:xfrm flipH="1">
            <a:off x="6629324" y="4049134"/>
            <a:ext cx="610897" cy="11009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3AF4267-24AC-F04A-87F0-B5CF1CFCF476}"/>
              </a:ext>
            </a:extLst>
          </p:cNvPr>
          <p:cNvSpPr/>
          <p:nvPr/>
        </p:nvSpPr>
        <p:spPr>
          <a:xfrm>
            <a:off x="-29801" y="6580682"/>
            <a:ext cx="1715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[GCN, </a:t>
            </a:r>
            <a:r>
              <a:rPr lang="en-US" sz="1200" dirty="0" err="1"/>
              <a:t>Kipf</a:t>
            </a:r>
            <a:r>
              <a:rPr lang="en-US" sz="1200" dirty="0"/>
              <a:t> et al, ICLR’17]</a:t>
            </a:r>
          </a:p>
        </p:txBody>
      </p:sp>
      <p:sp>
        <p:nvSpPr>
          <p:cNvPr id="163" name="Rectangle à coins arrondis 17">
            <a:extLst>
              <a:ext uri="{FF2B5EF4-FFF2-40B4-BE49-F238E27FC236}">
                <a16:creationId xmlns:a16="http://schemas.microsoft.com/office/drawing/2014/main" id="{534D0406-FB68-2449-A393-F2C665095920}"/>
              </a:ext>
            </a:extLst>
          </p:cNvPr>
          <p:cNvSpPr/>
          <p:nvPr/>
        </p:nvSpPr>
        <p:spPr>
          <a:xfrm>
            <a:off x="6081600" y="1673540"/>
            <a:ext cx="2427400" cy="16679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0B605CF9-9FAB-1242-8A85-A22FAB2B681A}"/>
              </a:ext>
            </a:extLst>
          </p:cNvPr>
          <p:cNvSpPr txBox="1"/>
          <p:nvPr/>
        </p:nvSpPr>
        <p:spPr>
          <a:xfrm>
            <a:off x="8509001" y="2309154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Recurrent</a:t>
            </a:r>
            <a:r>
              <a:rPr lang="fr-FR" b="1" dirty="0"/>
              <a:t> GCN</a:t>
            </a:r>
          </a:p>
        </p:txBody>
      </p:sp>
    </p:spTree>
    <p:extLst>
      <p:ext uri="{BB962C8B-B14F-4D97-AF65-F5344CB8AC3E}">
        <p14:creationId xmlns:p14="http://schemas.microsoft.com/office/powerpoint/2010/main" val="84388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103" grpId="0"/>
      <p:bldP spid="109" grpId="0"/>
      <p:bldP spid="110" grpId="0"/>
      <p:bldP spid="111" grpId="0"/>
      <p:bldP spid="112" grpId="0" animBg="1"/>
      <p:bldP spid="86" grpId="0"/>
      <p:bldP spid="87" grpId="0" animBg="1"/>
      <p:bldP spid="89" grpId="0" animBg="1"/>
      <p:bldP spid="95" grpId="0" animBg="1"/>
      <p:bldP spid="96" grpId="0" animBg="1"/>
      <p:bldP spid="98" grpId="0" animBg="1"/>
      <p:bldP spid="113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42" grpId="0" animBg="1"/>
      <p:bldP spid="148" grpId="0" animBg="1"/>
      <p:bldP spid="149" grpId="0" animBg="1"/>
      <p:bldP spid="163" grpId="0" animBg="1"/>
      <p:bldP spid="1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CoPhyNet</a:t>
            </a:r>
            <a:br>
              <a:rPr lang="fr-FR" dirty="0"/>
            </a:br>
            <a:r>
              <a:rPr lang="fr-FR" sz="2800" i="1" dirty="0" err="1"/>
              <a:t>Unsupervised</a:t>
            </a:r>
            <a:r>
              <a:rPr lang="fr-FR" sz="2800" i="1" dirty="0"/>
              <a:t> </a:t>
            </a:r>
            <a:r>
              <a:rPr lang="fr-FR" sz="2800" i="1" dirty="0" err="1"/>
              <a:t>confounders</a:t>
            </a:r>
            <a:r>
              <a:rPr lang="fr-FR" sz="2800" i="1" dirty="0"/>
              <a:t> estimations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97C42D-F103-7445-A6E1-52791E71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33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66B6B6-D7F5-7749-A2FB-92BC3A62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45" y="1673321"/>
            <a:ext cx="1260000" cy="1260000"/>
          </a:xfrm>
          <a:prstGeom prst="rect">
            <a:avLst/>
          </a:prstGeom>
          <a:ln w="69850">
            <a:solidFill>
              <a:srgbClr val="00B0F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649447-3A31-344B-8C76-C7BAF363F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60" y="3428232"/>
            <a:ext cx="1251370" cy="1260000"/>
          </a:xfrm>
          <a:prstGeom prst="rect">
            <a:avLst/>
          </a:prstGeom>
          <a:ln w="69850">
            <a:solidFill>
              <a:srgbClr val="00B0F0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6DDAEA4-7C88-8E48-A2CD-98FE7C07B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960" y="5411628"/>
            <a:ext cx="1251370" cy="1260000"/>
          </a:xfrm>
          <a:prstGeom prst="rect">
            <a:avLst/>
          </a:prstGeom>
          <a:ln w="69850">
            <a:solidFill>
              <a:srgbClr val="00B0F0"/>
            </a:solidFill>
          </a:ln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66D9A48A-84DE-9848-B1F9-7B0BAB7C6902}"/>
              </a:ext>
            </a:extLst>
          </p:cNvPr>
          <p:cNvSpPr/>
          <p:nvPr/>
        </p:nvSpPr>
        <p:spPr>
          <a:xfrm>
            <a:off x="4856598" y="1854056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F6BD738-5530-004D-95D3-C8EA3626E42B}"/>
              </a:ext>
            </a:extLst>
          </p:cNvPr>
          <p:cNvSpPr/>
          <p:nvPr/>
        </p:nvSpPr>
        <p:spPr>
          <a:xfrm>
            <a:off x="4687818" y="2378571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F4A39BC-669F-CC44-9FE2-AE798863EE7F}"/>
              </a:ext>
            </a:extLst>
          </p:cNvPr>
          <p:cNvSpPr/>
          <p:nvPr/>
        </p:nvSpPr>
        <p:spPr>
          <a:xfrm>
            <a:off x="5260574" y="2464711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364E7F8-705B-7148-B4F7-787B4E8B8176}"/>
              </a:ext>
            </a:extLst>
          </p:cNvPr>
          <p:cNvSpPr/>
          <p:nvPr/>
        </p:nvSpPr>
        <p:spPr>
          <a:xfrm>
            <a:off x="5385678" y="1976359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à coins arrondis 17">
            <a:extLst>
              <a:ext uri="{FF2B5EF4-FFF2-40B4-BE49-F238E27FC236}">
                <a16:creationId xmlns:a16="http://schemas.microsoft.com/office/drawing/2014/main" id="{DB8D4447-B26E-844E-986C-7ECE812549B0}"/>
              </a:ext>
            </a:extLst>
          </p:cNvPr>
          <p:cNvSpPr/>
          <p:nvPr/>
        </p:nvSpPr>
        <p:spPr>
          <a:xfrm>
            <a:off x="4572554" y="1760275"/>
            <a:ext cx="1157541" cy="10860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E04DD10-FD83-4440-8215-E61638FF9A3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4975818" y="2522571"/>
            <a:ext cx="284756" cy="8614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D09B83E-5717-CC45-A6C0-38E6AB4C1C39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5102421" y="2099879"/>
            <a:ext cx="200330" cy="407009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6F3D215-47C6-0B42-87EF-319EC3741934}"/>
              </a:ext>
            </a:extLst>
          </p:cNvPr>
          <p:cNvCxnSpPr>
            <a:cxnSpLocks/>
            <a:stCxn id="12" idx="3"/>
            <a:endCxn id="11" idx="7"/>
          </p:cNvCxnSpPr>
          <p:nvPr/>
        </p:nvCxnSpPr>
        <p:spPr>
          <a:xfrm>
            <a:off x="5427855" y="2222182"/>
            <a:ext cx="78542" cy="284706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F9128B4-B928-5F4E-8D4A-64652F489257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>
            <a:off x="5144598" y="1998056"/>
            <a:ext cx="283257" cy="2048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093D4F4F-B13A-0C49-B492-E36DFFCA2680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 flipH="1">
            <a:off x="4831818" y="2099879"/>
            <a:ext cx="66957" cy="27869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24F27436-C01A-4346-AD5B-54001A3B5D5E}"/>
              </a:ext>
            </a:extLst>
          </p:cNvPr>
          <p:cNvCxnSpPr>
            <a:cxnSpLocks/>
            <a:stCxn id="12" idx="2"/>
            <a:endCxn id="10" idx="7"/>
          </p:cNvCxnSpPr>
          <p:nvPr/>
        </p:nvCxnSpPr>
        <p:spPr>
          <a:xfrm flipH="1">
            <a:off x="4933641" y="2120359"/>
            <a:ext cx="452037" cy="300389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B0C479D8-7FBF-244D-B958-865CE4A35AD0}"/>
              </a:ext>
            </a:extLst>
          </p:cNvPr>
          <p:cNvCxnSpPr>
            <a:cxnSpLocks/>
            <a:stCxn id="13" idx="1"/>
            <a:endCxn id="6" idx="3"/>
          </p:cNvCxnSpPr>
          <p:nvPr/>
        </p:nvCxnSpPr>
        <p:spPr>
          <a:xfrm flipH="1" flipV="1">
            <a:off x="4056645" y="2303321"/>
            <a:ext cx="515909" cy="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80C5501E-A526-B740-9A38-CCB79DB4112A}"/>
              </a:ext>
            </a:extLst>
          </p:cNvPr>
          <p:cNvSpPr/>
          <p:nvPr/>
        </p:nvSpPr>
        <p:spPr>
          <a:xfrm>
            <a:off x="6082748" y="2044446"/>
            <a:ext cx="1597645" cy="53511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Recurrent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GCN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39DFA967-6A64-FF42-BA8F-3E9750462996}"/>
              </a:ext>
            </a:extLst>
          </p:cNvPr>
          <p:cNvCxnSpPr>
            <a:cxnSpLocks/>
            <a:stCxn id="53" idx="1"/>
            <a:endCxn id="13" idx="3"/>
          </p:cNvCxnSpPr>
          <p:nvPr/>
        </p:nvCxnSpPr>
        <p:spPr>
          <a:xfrm flipH="1" flipV="1">
            <a:off x="5730095" y="2303322"/>
            <a:ext cx="352653" cy="8683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3EF44337-C643-6E42-BF54-5BAC8E7A0D76}"/>
              </a:ext>
            </a:extLst>
          </p:cNvPr>
          <p:cNvSpPr/>
          <p:nvPr/>
        </p:nvSpPr>
        <p:spPr>
          <a:xfrm>
            <a:off x="5056903" y="3563616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7F860B8-5743-1E4D-8D15-EC1FF5DA76D7}"/>
              </a:ext>
            </a:extLst>
          </p:cNvPr>
          <p:cNvSpPr/>
          <p:nvPr/>
        </p:nvSpPr>
        <p:spPr>
          <a:xfrm>
            <a:off x="5002221" y="4248166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790B509-5305-8845-B765-4A50DC97B7B1}"/>
              </a:ext>
            </a:extLst>
          </p:cNvPr>
          <p:cNvSpPr/>
          <p:nvPr/>
        </p:nvSpPr>
        <p:spPr>
          <a:xfrm>
            <a:off x="4621095" y="3779200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DC04499-AC5F-E441-84FF-24262C3469DB}"/>
              </a:ext>
            </a:extLst>
          </p:cNvPr>
          <p:cNvSpPr/>
          <p:nvPr/>
        </p:nvSpPr>
        <p:spPr>
          <a:xfrm>
            <a:off x="5369570" y="3905891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à coins arrondis 17">
            <a:extLst>
              <a:ext uri="{FF2B5EF4-FFF2-40B4-BE49-F238E27FC236}">
                <a16:creationId xmlns:a16="http://schemas.microsoft.com/office/drawing/2014/main" id="{5E1C494A-6900-6047-BB7C-D707FC07E685}"/>
              </a:ext>
            </a:extLst>
          </p:cNvPr>
          <p:cNvSpPr/>
          <p:nvPr/>
        </p:nvSpPr>
        <p:spPr>
          <a:xfrm>
            <a:off x="4572554" y="3515186"/>
            <a:ext cx="1157541" cy="10860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3F67EE06-A475-E74F-91EA-E18D15EEC74C}"/>
              </a:ext>
            </a:extLst>
          </p:cNvPr>
          <p:cNvCxnSpPr>
            <a:cxnSpLocks/>
            <a:stCxn id="58" idx="2"/>
            <a:endCxn id="59" idx="5"/>
          </p:cNvCxnSpPr>
          <p:nvPr/>
        </p:nvCxnSpPr>
        <p:spPr>
          <a:xfrm flipH="1" flipV="1">
            <a:off x="4866918" y="4025023"/>
            <a:ext cx="135303" cy="367143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DE6C09FD-1B0A-584F-B48F-4C4516A71B51}"/>
              </a:ext>
            </a:extLst>
          </p:cNvPr>
          <p:cNvCxnSpPr>
            <a:cxnSpLocks/>
            <a:stCxn id="57" idx="2"/>
            <a:endCxn id="59" idx="7"/>
          </p:cNvCxnSpPr>
          <p:nvPr/>
        </p:nvCxnSpPr>
        <p:spPr>
          <a:xfrm flipH="1">
            <a:off x="4866918" y="3707616"/>
            <a:ext cx="189985" cy="11376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A3FC681A-90E8-994A-A32F-AB38F58F8252}"/>
              </a:ext>
            </a:extLst>
          </p:cNvPr>
          <p:cNvCxnSpPr>
            <a:cxnSpLocks/>
            <a:stCxn id="60" idx="2"/>
            <a:endCxn id="59" idx="6"/>
          </p:cNvCxnSpPr>
          <p:nvPr/>
        </p:nvCxnSpPr>
        <p:spPr>
          <a:xfrm flipH="1" flipV="1">
            <a:off x="4909095" y="3923200"/>
            <a:ext cx="460475" cy="12669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D3761DAC-4421-0548-80BD-50A13DF08A64}"/>
              </a:ext>
            </a:extLst>
          </p:cNvPr>
          <p:cNvCxnSpPr>
            <a:cxnSpLocks/>
            <a:stCxn id="57" idx="6"/>
            <a:endCxn id="60" idx="1"/>
          </p:cNvCxnSpPr>
          <p:nvPr/>
        </p:nvCxnSpPr>
        <p:spPr>
          <a:xfrm>
            <a:off x="5344903" y="3707616"/>
            <a:ext cx="66844" cy="24045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668E1A95-EA56-464D-8435-24A42F441129}"/>
              </a:ext>
            </a:extLst>
          </p:cNvPr>
          <p:cNvCxnSpPr>
            <a:cxnSpLocks/>
            <a:stCxn id="57" idx="4"/>
            <a:endCxn id="58" idx="0"/>
          </p:cNvCxnSpPr>
          <p:nvPr/>
        </p:nvCxnSpPr>
        <p:spPr>
          <a:xfrm flipH="1">
            <a:off x="5146221" y="3851616"/>
            <a:ext cx="54682" cy="39655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6E40032B-C305-D344-A8F0-0E20FBBE771E}"/>
              </a:ext>
            </a:extLst>
          </p:cNvPr>
          <p:cNvCxnSpPr>
            <a:cxnSpLocks/>
            <a:stCxn id="60" idx="3"/>
            <a:endCxn id="58" idx="7"/>
          </p:cNvCxnSpPr>
          <p:nvPr/>
        </p:nvCxnSpPr>
        <p:spPr>
          <a:xfrm flipH="1">
            <a:off x="5248044" y="4151714"/>
            <a:ext cx="163703" cy="138629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026DE1C0-0019-A44E-9F3D-CA0448613684}"/>
              </a:ext>
            </a:extLst>
          </p:cNvPr>
          <p:cNvCxnSpPr>
            <a:cxnSpLocks/>
            <a:stCxn id="61" idx="1"/>
            <a:endCxn id="7" idx="3"/>
          </p:cNvCxnSpPr>
          <p:nvPr/>
        </p:nvCxnSpPr>
        <p:spPr>
          <a:xfrm flipH="1" flipV="1">
            <a:off x="4052330" y="4058232"/>
            <a:ext cx="520224" cy="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1AAFF216-1A9A-0843-83D7-B171F4B536FD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730095" y="4047443"/>
            <a:ext cx="351505" cy="10790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6CCDCB5-A857-124A-813A-5900E40058B4}"/>
              </a:ext>
            </a:extLst>
          </p:cNvPr>
          <p:cNvSpPr/>
          <p:nvPr/>
        </p:nvSpPr>
        <p:spPr>
          <a:xfrm>
            <a:off x="4772768" y="6096808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8FCC961-E047-824D-BF84-5A75EF9EF5C6}"/>
              </a:ext>
            </a:extLst>
          </p:cNvPr>
          <p:cNvSpPr/>
          <p:nvPr/>
        </p:nvSpPr>
        <p:spPr>
          <a:xfrm>
            <a:off x="4628768" y="565739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D019774-5640-E942-A27B-7F527EA6744B}"/>
              </a:ext>
            </a:extLst>
          </p:cNvPr>
          <p:cNvSpPr/>
          <p:nvPr/>
        </p:nvSpPr>
        <p:spPr>
          <a:xfrm>
            <a:off x="5176170" y="5605511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3051423A-4762-8D47-8893-7FBBE0FD1037}"/>
              </a:ext>
            </a:extLst>
          </p:cNvPr>
          <p:cNvSpPr/>
          <p:nvPr/>
        </p:nvSpPr>
        <p:spPr>
          <a:xfrm>
            <a:off x="5367506" y="6137864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à coins arrondis 17">
            <a:extLst>
              <a:ext uri="{FF2B5EF4-FFF2-40B4-BE49-F238E27FC236}">
                <a16:creationId xmlns:a16="http://schemas.microsoft.com/office/drawing/2014/main" id="{88C7F28D-9B97-F849-831C-580B3CE8332D}"/>
              </a:ext>
            </a:extLst>
          </p:cNvPr>
          <p:cNvSpPr/>
          <p:nvPr/>
        </p:nvSpPr>
        <p:spPr>
          <a:xfrm>
            <a:off x="4572554" y="5498582"/>
            <a:ext cx="1157541" cy="10860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761DDDDE-94DB-8049-90C4-069F9164F96A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flipV="1">
            <a:off x="4916768" y="5749511"/>
            <a:ext cx="259402" cy="5188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8C6F3937-5A75-5D46-81A0-DBD268D921EE}"/>
              </a:ext>
            </a:extLst>
          </p:cNvPr>
          <p:cNvCxnSpPr>
            <a:cxnSpLocks/>
            <a:stCxn id="71" idx="7"/>
            <a:endCxn id="73" idx="3"/>
          </p:cNvCxnSpPr>
          <p:nvPr/>
        </p:nvCxnSpPr>
        <p:spPr>
          <a:xfrm flipV="1">
            <a:off x="5018591" y="5851334"/>
            <a:ext cx="199756" cy="28765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A85215DD-026E-BD4F-B8CF-411F49C1CCD7}"/>
              </a:ext>
            </a:extLst>
          </p:cNvPr>
          <p:cNvCxnSpPr>
            <a:cxnSpLocks/>
            <a:stCxn id="74" idx="0"/>
            <a:endCxn id="73" idx="5"/>
          </p:cNvCxnSpPr>
          <p:nvPr/>
        </p:nvCxnSpPr>
        <p:spPr>
          <a:xfrm flipH="1" flipV="1">
            <a:off x="5421993" y="5851334"/>
            <a:ext cx="89513" cy="28653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77DBD95F-7293-CD41-A60B-0BC24ADBD9FE}"/>
              </a:ext>
            </a:extLst>
          </p:cNvPr>
          <p:cNvCxnSpPr>
            <a:cxnSpLocks/>
            <a:stCxn id="71" idx="6"/>
            <a:endCxn id="74" idx="2"/>
          </p:cNvCxnSpPr>
          <p:nvPr/>
        </p:nvCxnSpPr>
        <p:spPr>
          <a:xfrm>
            <a:off x="5060768" y="6240808"/>
            <a:ext cx="306738" cy="41056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1A9AAF5E-5F5F-2843-95C6-C3784E882158}"/>
              </a:ext>
            </a:extLst>
          </p:cNvPr>
          <p:cNvCxnSpPr>
            <a:cxnSpLocks/>
            <a:stCxn id="71" idx="1"/>
            <a:endCxn id="72" idx="4"/>
          </p:cNvCxnSpPr>
          <p:nvPr/>
        </p:nvCxnSpPr>
        <p:spPr>
          <a:xfrm flipH="1" flipV="1">
            <a:off x="4772768" y="5945393"/>
            <a:ext cx="42177" cy="19359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1CAAF400-7759-954C-882F-6DCA0CF4C57F}"/>
              </a:ext>
            </a:extLst>
          </p:cNvPr>
          <p:cNvCxnSpPr>
            <a:cxnSpLocks/>
            <a:stCxn id="74" idx="1"/>
            <a:endCxn id="72" idx="5"/>
          </p:cNvCxnSpPr>
          <p:nvPr/>
        </p:nvCxnSpPr>
        <p:spPr>
          <a:xfrm flipH="1" flipV="1">
            <a:off x="4874591" y="5903216"/>
            <a:ext cx="535092" cy="276825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7BB45A54-0BEF-514B-87BE-B77FAD3FB45C}"/>
              </a:ext>
            </a:extLst>
          </p:cNvPr>
          <p:cNvCxnSpPr>
            <a:cxnSpLocks/>
            <a:stCxn id="75" idx="1"/>
            <a:endCxn id="8" idx="3"/>
          </p:cNvCxnSpPr>
          <p:nvPr/>
        </p:nvCxnSpPr>
        <p:spPr>
          <a:xfrm flipH="1" flipV="1">
            <a:off x="4052330" y="6041628"/>
            <a:ext cx="520224" cy="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78FA00F1-90E0-F642-9653-DFE1FCF832F1}"/>
              </a:ext>
            </a:extLst>
          </p:cNvPr>
          <p:cNvCxnSpPr>
            <a:cxnSpLocks/>
            <a:endCxn id="75" idx="3"/>
          </p:cNvCxnSpPr>
          <p:nvPr/>
        </p:nvCxnSpPr>
        <p:spPr>
          <a:xfrm flipH="1">
            <a:off x="5730095" y="6041628"/>
            <a:ext cx="351505" cy="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à coins arrondis 17">
            <a:extLst>
              <a:ext uri="{FF2B5EF4-FFF2-40B4-BE49-F238E27FC236}">
                <a16:creationId xmlns:a16="http://schemas.microsoft.com/office/drawing/2014/main" id="{C168795F-1A81-904B-B0DE-DA3FF6496EC2}"/>
              </a:ext>
            </a:extLst>
          </p:cNvPr>
          <p:cNvSpPr/>
          <p:nvPr/>
        </p:nvSpPr>
        <p:spPr>
          <a:xfrm>
            <a:off x="9431685" y="5272344"/>
            <a:ext cx="1261807" cy="151316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10C97A5F-EAEC-0143-A4B9-C58FDB27F743}"/>
              </a:ext>
            </a:extLst>
          </p:cNvPr>
          <p:cNvSpPr/>
          <p:nvPr/>
        </p:nvSpPr>
        <p:spPr>
          <a:xfrm>
            <a:off x="9695459" y="5392596"/>
            <a:ext cx="737839" cy="227815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1C70CA78-DCDF-3741-9526-B7A4AA1A54BC}"/>
              </a:ext>
            </a:extLst>
          </p:cNvPr>
          <p:cNvSpPr/>
          <p:nvPr/>
        </p:nvSpPr>
        <p:spPr>
          <a:xfrm>
            <a:off x="9695459" y="5719913"/>
            <a:ext cx="737839" cy="227815"/>
          </a:xfrm>
          <a:prstGeom prst="cub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6515B1F1-85D8-E845-8F2E-DB71379C91C3}"/>
              </a:ext>
            </a:extLst>
          </p:cNvPr>
          <p:cNvSpPr/>
          <p:nvPr/>
        </p:nvSpPr>
        <p:spPr>
          <a:xfrm>
            <a:off x="9695459" y="6054598"/>
            <a:ext cx="737839" cy="227815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375D360B-C161-B747-A24E-9E1EB45E4E78}"/>
              </a:ext>
            </a:extLst>
          </p:cNvPr>
          <p:cNvSpPr/>
          <p:nvPr/>
        </p:nvSpPr>
        <p:spPr>
          <a:xfrm>
            <a:off x="9695459" y="6408204"/>
            <a:ext cx="737839" cy="227815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A64A6D0F-BF7A-3549-954B-21385250DE5E}"/>
              </a:ext>
            </a:extLst>
          </p:cNvPr>
          <p:cNvCxnSpPr>
            <a:cxnSpLocks/>
            <a:stCxn id="88" idx="1"/>
            <a:endCxn id="115" idx="3"/>
          </p:cNvCxnSpPr>
          <p:nvPr/>
        </p:nvCxnSpPr>
        <p:spPr>
          <a:xfrm flipH="1">
            <a:off x="7680393" y="6028928"/>
            <a:ext cx="1751292" cy="0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ZoneTexte 102">
            <a:extLst>
              <a:ext uri="{FF2B5EF4-FFF2-40B4-BE49-F238E27FC236}">
                <a16:creationId xmlns:a16="http://schemas.microsoft.com/office/drawing/2014/main" id="{7AF5D106-8A18-7842-BD22-5A6FCF8659FE}"/>
              </a:ext>
            </a:extLst>
          </p:cNvPr>
          <p:cNvSpPr txBox="1"/>
          <p:nvPr/>
        </p:nvSpPr>
        <p:spPr>
          <a:xfrm>
            <a:off x="6709888" y="46787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5AFD06B8-AB70-6140-88B4-C79E7159191E}"/>
                  </a:ext>
                </a:extLst>
              </p:cNvPr>
              <p:cNvSpPr txBox="1"/>
              <p:nvPr/>
            </p:nvSpPr>
            <p:spPr>
              <a:xfrm>
                <a:off x="2033532" y="2118655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09" name="ZoneTexte 108">
                <a:extLst>
                  <a:ext uri="{FF2B5EF4-FFF2-40B4-BE49-F238E27FC236}">
                    <a16:creationId xmlns:a16="http://schemas.microsoft.com/office/drawing/2014/main" id="{5AFD06B8-AB70-6140-88B4-C79E71591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532" y="2118655"/>
                <a:ext cx="267509" cy="369332"/>
              </a:xfrm>
              <a:prstGeom prst="rect">
                <a:avLst/>
              </a:prstGeom>
              <a:blipFill>
                <a:blip r:embed="rId6"/>
                <a:stretch>
                  <a:fillRect l="-22727" r="-2272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3535B33E-4689-FC46-B2C0-A17DC5192C9E}"/>
                  </a:ext>
                </a:extLst>
              </p:cNvPr>
              <p:cNvSpPr txBox="1"/>
              <p:nvPr/>
            </p:nvSpPr>
            <p:spPr>
              <a:xfrm>
                <a:off x="2027697" y="4810714"/>
                <a:ext cx="2791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0" name="ZoneTexte 109">
                <a:extLst>
                  <a:ext uri="{FF2B5EF4-FFF2-40B4-BE49-F238E27FC236}">
                    <a16:creationId xmlns:a16="http://schemas.microsoft.com/office/drawing/2014/main" id="{3535B33E-4689-FC46-B2C0-A17DC5192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697" y="4810714"/>
                <a:ext cx="279179" cy="369332"/>
              </a:xfrm>
              <a:prstGeom prst="rect">
                <a:avLst/>
              </a:prstGeom>
              <a:blipFill>
                <a:blip r:embed="rId7"/>
                <a:stretch>
                  <a:fillRect l="-21739" r="-17391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E9304B08-4C8F-D144-939E-9B10BBBE7F3F}"/>
                  </a:ext>
                </a:extLst>
              </p:cNvPr>
              <p:cNvSpPr txBox="1"/>
              <p:nvPr/>
            </p:nvSpPr>
            <p:spPr>
              <a:xfrm>
                <a:off x="10964725" y="5822260"/>
                <a:ext cx="2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E9304B08-4C8F-D144-939E-9B10BBBE7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4725" y="5822260"/>
                <a:ext cx="286552" cy="369332"/>
              </a:xfrm>
              <a:prstGeom prst="rect">
                <a:avLst/>
              </a:prstGeom>
              <a:blipFill>
                <a:blip r:embed="rId8"/>
                <a:stretch>
                  <a:fillRect l="-20833" r="-16667" b="-32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Accolade ouvrante 111">
            <a:extLst>
              <a:ext uri="{FF2B5EF4-FFF2-40B4-BE49-F238E27FC236}">
                <a16:creationId xmlns:a16="http://schemas.microsoft.com/office/drawing/2014/main" id="{F729B7C6-B752-A14E-AA85-E3892B6AC0AD}"/>
              </a:ext>
            </a:extLst>
          </p:cNvPr>
          <p:cNvSpPr/>
          <p:nvPr/>
        </p:nvSpPr>
        <p:spPr>
          <a:xfrm>
            <a:off x="2357011" y="3428232"/>
            <a:ext cx="294788" cy="293679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E9317001-E8F1-D64C-A5AE-7EF1B8ACBAE4}"/>
              </a:ext>
            </a:extLst>
          </p:cNvPr>
          <p:cNvCxnSpPr>
            <a:cxnSpLocks/>
          </p:cNvCxnSpPr>
          <p:nvPr/>
        </p:nvCxnSpPr>
        <p:spPr>
          <a:xfrm flipV="1">
            <a:off x="1488963" y="2132214"/>
            <a:ext cx="0" cy="4209524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963EE6A1-339D-6643-B57B-30BE0AFD8D4B}"/>
              </a:ext>
            </a:extLst>
          </p:cNvPr>
          <p:cNvSpPr txBox="1"/>
          <p:nvPr/>
        </p:nvSpPr>
        <p:spPr>
          <a:xfrm>
            <a:off x="862302" y="209029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3AF4267-24AC-F04A-87F0-B5CF1CFCF476}"/>
              </a:ext>
            </a:extLst>
          </p:cNvPr>
          <p:cNvSpPr/>
          <p:nvPr/>
        </p:nvSpPr>
        <p:spPr>
          <a:xfrm>
            <a:off x="-29801" y="6580682"/>
            <a:ext cx="1715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[GCN, </a:t>
            </a:r>
            <a:r>
              <a:rPr lang="en-US" sz="1200" dirty="0" err="1"/>
              <a:t>Kipf</a:t>
            </a:r>
            <a:r>
              <a:rPr lang="en-US" sz="1200" dirty="0"/>
              <a:t> et al, ICLR’17]</a:t>
            </a:r>
          </a:p>
        </p:txBody>
      </p:sp>
      <p:sp>
        <p:nvSpPr>
          <p:cNvPr id="114" name="Rectangle : coins arrondis 113">
            <a:extLst>
              <a:ext uri="{FF2B5EF4-FFF2-40B4-BE49-F238E27FC236}">
                <a16:creationId xmlns:a16="http://schemas.microsoft.com/office/drawing/2014/main" id="{6281FAE8-6729-9E43-86A6-1041F08BB164}"/>
              </a:ext>
            </a:extLst>
          </p:cNvPr>
          <p:cNvSpPr/>
          <p:nvPr/>
        </p:nvSpPr>
        <p:spPr>
          <a:xfrm>
            <a:off x="6082748" y="3863141"/>
            <a:ext cx="1597645" cy="53511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Recurrent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GCN</a:t>
            </a:r>
          </a:p>
        </p:txBody>
      </p:sp>
      <p:sp>
        <p:nvSpPr>
          <p:cNvPr id="115" name="Rectangle : coins arrondis 114">
            <a:extLst>
              <a:ext uri="{FF2B5EF4-FFF2-40B4-BE49-F238E27FC236}">
                <a16:creationId xmlns:a16="http://schemas.microsoft.com/office/drawing/2014/main" id="{05AAE6AF-2A2F-864C-8856-0AD751D4DAFB}"/>
              </a:ext>
            </a:extLst>
          </p:cNvPr>
          <p:cNvSpPr/>
          <p:nvPr/>
        </p:nvSpPr>
        <p:spPr>
          <a:xfrm>
            <a:off x="6082748" y="5761369"/>
            <a:ext cx="1597645" cy="535117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Recurrent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GCN</a:t>
            </a:r>
          </a:p>
        </p:txBody>
      </p: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FA680DFB-A775-8047-B7EB-EE4DD5D4B229}"/>
              </a:ext>
            </a:extLst>
          </p:cNvPr>
          <p:cNvCxnSpPr>
            <a:cxnSpLocks/>
            <a:stCxn id="114" idx="0"/>
            <a:endCxn id="53" idx="2"/>
          </p:cNvCxnSpPr>
          <p:nvPr/>
        </p:nvCxnSpPr>
        <p:spPr>
          <a:xfrm flipV="1">
            <a:off x="6881571" y="2579563"/>
            <a:ext cx="0" cy="1283578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CC34D3A7-EEE8-6C41-9E59-CF596980DA45}"/>
              </a:ext>
            </a:extLst>
          </p:cNvPr>
          <p:cNvCxnSpPr>
            <a:cxnSpLocks/>
            <a:stCxn id="103" idx="0"/>
            <a:endCxn id="114" idx="2"/>
          </p:cNvCxnSpPr>
          <p:nvPr/>
        </p:nvCxnSpPr>
        <p:spPr>
          <a:xfrm flipV="1">
            <a:off x="6881570" y="4398258"/>
            <a:ext cx="1" cy="280473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Connecteur droit avec flèche 129">
            <a:extLst>
              <a:ext uri="{FF2B5EF4-FFF2-40B4-BE49-F238E27FC236}">
                <a16:creationId xmlns:a16="http://schemas.microsoft.com/office/drawing/2014/main" id="{0AFE56B8-EA1F-9A4A-AC19-36ACE93B1DB3}"/>
              </a:ext>
            </a:extLst>
          </p:cNvPr>
          <p:cNvCxnSpPr>
            <a:cxnSpLocks/>
            <a:stCxn id="115" idx="0"/>
            <a:endCxn id="103" idx="2"/>
          </p:cNvCxnSpPr>
          <p:nvPr/>
        </p:nvCxnSpPr>
        <p:spPr>
          <a:xfrm flipH="1" flipV="1">
            <a:off x="6881570" y="5048063"/>
            <a:ext cx="1" cy="713306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867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CoPhyNet</a:t>
            </a:r>
            <a:br>
              <a:rPr lang="fr-FR" dirty="0"/>
            </a:br>
            <a:r>
              <a:rPr lang="fr-FR" i="1" dirty="0" err="1"/>
              <a:t>Trajectory</a:t>
            </a:r>
            <a:r>
              <a:rPr lang="fr-FR" i="1" dirty="0"/>
              <a:t> </a:t>
            </a:r>
            <a:r>
              <a:rPr lang="fr-FR" i="1" dirty="0" err="1"/>
              <a:t>prediction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D88BC0-11CF-F941-999D-791ADD57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34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AEEBDB-24C1-A245-AF94-E0FDC36E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171" y="2066219"/>
            <a:ext cx="1440000" cy="1440000"/>
          </a:xfrm>
          <a:prstGeom prst="rect">
            <a:avLst/>
          </a:prstGeom>
          <a:ln w="47625">
            <a:solidFill>
              <a:srgbClr val="00B050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9082D93-78EA-F247-99D7-DA8F65A5F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54" y="2066219"/>
            <a:ext cx="1440000" cy="1440000"/>
          </a:xfrm>
          <a:prstGeom prst="rect">
            <a:avLst/>
          </a:prstGeom>
          <a:ln w="47625">
            <a:solidFill>
              <a:srgbClr val="FF000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B12711-E4DE-EE4C-83FA-B2148DFD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171" y="3872085"/>
            <a:ext cx="1440000" cy="1440000"/>
          </a:xfrm>
          <a:prstGeom prst="rect">
            <a:avLst/>
          </a:prstGeom>
          <a:ln w="47625">
            <a:solidFill>
              <a:srgbClr val="00B050"/>
            </a:solidFill>
          </a:ln>
        </p:spPr>
      </p:pic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E6B707B4-E14C-FF4C-9B0A-460F157DF7D0}"/>
              </a:ext>
            </a:extLst>
          </p:cNvPr>
          <p:cNvSpPr/>
          <p:nvPr/>
        </p:nvSpPr>
        <p:spPr>
          <a:xfrm flipH="1">
            <a:off x="1863790" y="2399538"/>
            <a:ext cx="457199" cy="2230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CE84745-0656-D747-8D6B-16D7530C5DCC}"/>
                  </a:ext>
                </a:extLst>
              </p:cNvPr>
              <p:cNvSpPr txBox="1"/>
              <p:nvPr/>
            </p:nvSpPr>
            <p:spPr>
              <a:xfrm>
                <a:off x="508724" y="2399538"/>
                <a:ext cx="2668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0CE84745-0656-D747-8D6B-16D7530C5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24" y="2399538"/>
                <a:ext cx="266804" cy="369332"/>
              </a:xfrm>
              <a:prstGeom prst="rect">
                <a:avLst/>
              </a:prstGeom>
              <a:blipFill>
                <a:blip r:embed="rId4"/>
                <a:stretch>
                  <a:fillRect l="-22727" r="-1818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A998E5BE-3B3E-DB47-968A-F743D4027BAD}"/>
              </a:ext>
            </a:extLst>
          </p:cNvPr>
          <p:cNvGrpSpPr/>
          <p:nvPr/>
        </p:nvGrpSpPr>
        <p:grpSpPr>
          <a:xfrm>
            <a:off x="1135751" y="4579994"/>
            <a:ext cx="1261807" cy="1513168"/>
            <a:chOff x="1792022" y="4579994"/>
            <a:chExt cx="1261807" cy="1513168"/>
          </a:xfrm>
        </p:grpSpPr>
        <p:sp>
          <p:nvSpPr>
            <p:cNvPr id="10" name="Rectangle à coins arrondis 17">
              <a:extLst>
                <a:ext uri="{FF2B5EF4-FFF2-40B4-BE49-F238E27FC236}">
                  <a16:creationId xmlns:a16="http://schemas.microsoft.com/office/drawing/2014/main" id="{E34CF4B0-CBE9-9A49-BFA1-AECDBA9E6A11}"/>
                </a:ext>
              </a:extLst>
            </p:cNvPr>
            <p:cNvSpPr/>
            <p:nvPr/>
          </p:nvSpPr>
          <p:spPr>
            <a:xfrm>
              <a:off x="1792022" y="4579994"/>
              <a:ext cx="1261807" cy="1513168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271F9D6C-302E-EA4D-9AA8-9751825AC3BC}"/>
                </a:ext>
              </a:extLst>
            </p:cNvPr>
            <p:cNvSpPr/>
            <p:nvPr/>
          </p:nvSpPr>
          <p:spPr>
            <a:xfrm>
              <a:off x="2055796" y="4700246"/>
              <a:ext cx="737839" cy="227815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B02EE2C1-98E2-A94C-8CD2-ADFBF2075F7A}"/>
                </a:ext>
              </a:extLst>
            </p:cNvPr>
            <p:cNvSpPr/>
            <p:nvPr/>
          </p:nvSpPr>
          <p:spPr>
            <a:xfrm>
              <a:off x="2055796" y="5027563"/>
              <a:ext cx="737839" cy="227815"/>
            </a:xfrm>
            <a:prstGeom prst="cub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7C746BC-762A-4E4D-95E2-F4D74134FBFB}"/>
                </a:ext>
              </a:extLst>
            </p:cNvPr>
            <p:cNvSpPr/>
            <p:nvPr/>
          </p:nvSpPr>
          <p:spPr>
            <a:xfrm>
              <a:off x="2055796" y="5362248"/>
              <a:ext cx="737839" cy="227815"/>
            </a:xfrm>
            <a:prstGeom prst="cub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5B9806AE-4D0A-F14F-9EBE-F682DBF8C193}"/>
                </a:ext>
              </a:extLst>
            </p:cNvPr>
            <p:cNvSpPr/>
            <p:nvPr/>
          </p:nvSpPr>
          <p:spPr>
            <a:xfrm>
              <a:off x="2055796" y="5715854"/>
              <a:ext cx="737839" cy="227815"/>
            </a:xfrm>
            <a:prstGeom prst="cub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3641E1A-ABA8-7A43-A32D-751DD76155A1}"/>
                  </a:ext>
                </a:extLst>
              </p:cNvPr>
              <p:cNvSpPr txBox="1"/>
              <p:nvPr/>
            </p:nvSpPr>
            <p:spPr>
              <a:xfrm>
                <a:off x="632957" y="5027563"/>
                <a:ext cx="2865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3641E1A-ABA8-7A43-A32D-751DD7615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7" y="5027563"/>
                <a:ext cx="286552" cy="369332"/>
              </a:xfrm>
              <a:prstGeom prst="rect">
                <a:avLst/>
              </a:prstGeom>
              <a:blipFill>
                <a:blip r:embed="rId5"/>
                <a:stretch>
                  <a:fillRect l="-21739" r="-21739" b="-68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9CC6D4C-C2A5-C549-8C47-5760124430E1}"/>
              </a:ext>
            </a:extLst>
          </p:cNvPr>
          <p:cNvSpPr/>
          <p:nvPr/>
        </p:nvSpPr>
        <p:spPr>
          <a:xfrm>
            <a:off x="2905064" y="2602984"/>
            <a:ext cx="390293" cy="3664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[:]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412F3240-9B56-D344-A0C0-B3DAAD92270C}"/>
                  </a:ext>
                </a:extLst>
              </p:cNvPr>
              <p:cNvSpPr txBox="1"/>
              <p:nvPr/>
            </p:nvSpPr>
            <p:spPr>
              <a:xfrm>
                <a:off x="11526114" y="4039518"/>
                <a:ext cx="2911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412F3240-9B56-D344-A0C0-B3DAAD922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114" y="4039518"/>
                <a:ext cx="291170" cy="369332"/>
              </a:xfrm>
              <a:prstGeom prst="rect">
                <a:avLst/>
              </a:prstGeom>
              <a:blipFill>
                <a:blip r:embed="rId6"/>
                <a:stretch>
                  <a:fillRect l="-26087" r="-2173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EC47AAEE-9895-1E4F-AB93-FBD3A904E8BF}"/>
              </a:ext>
            </a:extLst>
          </p:cNvPr>
          <p:cNvSpPr/>
          <p:nvPr/>
        </p:nvSpPr>
        <p:spPr>
          <a:xfrm flipH="1">
            <a:off x="11145982" y="1948976"/>
            <a:ext cx="372450" cy="4163109"/>
          </a:xfrm>
          <a:prstGeom prst="leftBrace">
            <a:avLst>
              <a:gd name="adj1" fmla="val 8333"/>
              <a:gd name="adj2" fmla="val 512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FD65CB-392A-0647-B8E5-FBA15237A7A3}"/>
              </a:ext>
            </a:extLst>
          </p:cNvPr>
          <p:cNvSpPr/>
          <p:nvPr/>
        </p:nvSpPr>
        <p:spPr>
          <a:xfrm>
            <a:off x="4130797" y="2291603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9231F09-4647-BC4D-B3A4-C346207C2113}"/>
              </a:ext>
            </a:extLst>
          </p:cNvPr>
          <p:cNvSpPr/>
          <p:nvPr/>
        </p:nvSpPr>
        <p:spPr>
          <a:xfrm>
            <a:off x="4076115" y="2976153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2A4EBAD-7358-C448-9B67-5EFC773FAB05}"/>
              </a:ext>
            </a:extLst>
          </p:cNvPr>
          <p:cNvSpPr/>
          <p:nvPr/>
        </p:nvSpPr>
        <p:spPr>
          <a:xfrm>
            <a:off x="3694989" y="2507187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C8BB833-7E8C-974A-95B7-60BD5057209C}"/>
              </a:ext>
            </a:extLst>
          </p:cNvPr>
          <p:cNvSpPr/>
          <p:nvPr/>
        </p:nvSpPr>
        <p:spPr>
          <a:xfrm>
            <a:off x="4443464" y="2633878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à coins arrondis 17">
            <a:extLst>
              <a:ext uri="{FF2B5EF4-FFF2-40B4-BE49-F238E27FC236}">
                <a16:creationId xmlns:a16="http://schemas.microsoft.com/office/drawing/2014/main" id="{0EC35DB8-3114-B240-BA64-3EE3A83E76A2}"/>
              </a:ext>
            </a:extLst>
          </p:cNvPr>
          <p:cNvSpPr/>
          <p:nvPr/>
        </p:nvSpPr>
        <p:spPr>
          <a:xfrm>
            <a:off x="3646448" y="2243173"/>
            <a:ext cx="1157541" cy="10860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E3E95960-3BCC-2543-ABE8-059CE0628AF9}"/>
              </a:ext>
            </a:extLst>
          </p:cNvPr>
          <p:cNvCxnSpPr>
            <a:cxnSpLocks/>
            <a:stCxn id="20" idx="2"/>
            <a:endCxn id="21" idx="5"/>
          </p:cNvCxnSpPr>
          <p:nvPr/>
        </p:nvCxnSpPr>
        <p:spPr>
          <a:xfrm flipH="1" flipV="1">
            <a:off x="3940812" y="2753010"/>
            <a:ext cx="135303" cy="367143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BC64CFD-4275-414C-B431-0274B4F7DAC7}"/>
              </a:ext>
            </a:extLst>
          </p:cNvPr>
          <p:cNvCxnSpPr>
            <a:cxnSpLocks/>
            <a:stCxn id="19" idx="2"/>
            <a:endCxn id="21" idx="7"/>
          </p:cNvCxnSpPr>
          <p:nvPr/>
        </p:nvCxnSpPr>
        <p:spPr>
          <a:xfrm flipH="1">
            <a:off x="3940812" y="2435603"/>
            <a:ext cx="189985" cy="11376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D8686C1-C2C0-BF41-89B4-C0F40B455A71}"/>
              </a:ext>
            </a:extLst>
          </p:cNvPr>
          <p:cNvCxnSpPr>
            <a:cxnSpLocks/>
            <a:stCxn id="22" idx="2"/>
            <a:endCxn id="21" idx="6"/>
          </p:cNvCxnSpPr>
          <p:nvPr/>
        </p:nvCxnSpPr>
        <p:spPr>
          <a:xfrm flipH="1" flipV="1">
            <a:off x="3982989" y="2651187"/>
            <a:ext cx="460475" cy="12669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FE8261D-BCB0-2F41-B6D7-A5C956AFA72E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4418797" y="2435603"/>
            <a:ext cx="66844" cy="24045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4CA8B4B-E815-DF4B-8B90-D872CAEB6C67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 flipH="1">
            <a:off x="4220115" y="2579603"/>
            <a:ext cx="54682" cy="396550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C711BD1-6F72-0446-A50E-4DAC95F4957E}"/>
              </a:ext>
            </a:extLst>
          </p:cNvPr>
          <p:cNvCxnSpPr>
            <a:cxnSpLocks/>
            <a:stCxn id="22" idx="3"/>
            <a:endCxn id="20" idx="7"/>
          </p:cNvCxnSpPr>
          <p:nvPr/>
        </p:nvCxnSpPr>
        <p:spPr>
          <a:xfrm flipH="1">
            <a:off x="4321938" y="2879701"/>
            <a:ext cx="163703" cy="138629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1CFAAE83-2E7A-BD42-A1C2-304163F0950C}"/>
              </a:ext>
            </a:extLst>
          </p:cNvPr>
          <p:cNvSpPr/>
          <p:nvPr/>
        </p:nvSpPr>
        <p:spPr>
          <a:xfrm>
            <a:off x="5404129" y="2379962"/>
            <a:ext cx="1261807" cy="81251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Recurrent</a:t>
            </a:r>
            <a:r>
              <a:rPr lang="fr-FR" dirty="0">
                <a:solidFill>
                  <a:schemeClr val="tx1"/>
                </a:solidFill>
              </a:rPr>
              <a:t> GCN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C65418C4-4C03-B142-B3EA-17809F965905}"/>
              </a:ext>
            </a:extLst>
          </p:cNvPr>
          <p:cNvCxnSpPr>
            <a:cxnSpLocks/>
            <a:stCxn id="85" idx="0"/>
            <a:endCxn id="30" idx="2"/>
          </p:cNvCxnSpPr>
          <p:nvPr/>
        </p:nvCxnSpPr>
        <p:spPr>
          <a:xfrm flipV="1">
            <a:off x="6035033" y="3192477"/>
            <a:ext cx="0" cy="99335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à coins arrondis 17">
            <a:extLst>
              <a:ext uri="{FF2B5EF4-FFF2-40B4-BE49-F238E27FC236}">
                <a16:creationId xmlns:a16="http://schemas.microsoft.com/office/drawing/2014/main" id="{F99FB5A9-194F-7345-B1EE-398566614DAF}"/>
              </a:ext>
            </a:extLst>
          </p:cNvPr>
          <p:cNvSpPr/>
          <p:nvPr/>
        </p:nvSpPr>
        <p:spPr>
          <a:xfrm>
            <a:off x="8320498" y="2066219"/>
            <a:ext cx="369918" cy="14400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367EF60-4811-0A43-A54A-68F093CB0D9F}"/>
              </a:ext>
            </a:extLst>
          </p:cNvPr>
          <p:cNvSpPr/>
          <p:nvPr/>
        </p:nvSpPr>
        <p:spPr>
          <a:xfrm>
            <a:off x="8356303" y="2100421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9DF3EB7-86D1-7341-8150-B4BCBD30B454}"/>
              </a:ext>
            </a:extLst>
          </p:cNvPr>
          <p:cNvSpPr/>
          <p:nvPr/>
        </p:nvSpPr>
        <p:spPr>
          <a:xfrm>
            <a:off x="8356303" y="3176479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2DC7804C-4729-1D4F-A725-997249D8122C}"/>
              </a:ext>
            </a:extLst>
          </p:cNvPr>
          <p:cNvSpPr/>
          <p:nvPr/>
        </p:nvSpPr>
        <p:spPr>
          <a:xfrm>
            <a:off x="8356303" y="2817793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7CBA3742-DE7C-2048-9B53-12D9D0935B90}"/>
              </a:ext>
            </a:extLst>
          </p:cNvPr>
          <p:cNvSpPr/>
          <p:nvPr/>
        </p:nvSpPr>
        <p:spPr>
          <a:xfrm>
            <a:off x="8356303" y="2459107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53639A9C-D94F-F94B-B94F-33B45652D785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6665936" y="2565748"/>
            <a:ext cx="1651226" cy="220472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6A13F158-80FF-C146-B6A8-384636687F7D}"/>
              </a:ext>
            </a:extLst>
          </p:cNvPr>
          <p:cNvCxnSpPr>
            <a:cxnSpLocks/>
            <a:stCxn id="5" idx="1"/>
            <a:endCxn id="32" idx="3"/>
          </p:cNvCxnSpPr>
          <p:nvPr/>
        </p:nvCxnSpPr>
        <p:spPr>
          <a:xfrm flipH="1">
            <a:off x="8690416" y="2786219"/>
            <a:ext cx="284755" cy="0"/>
          </a:xfrm>
          <a:prstGeom prst="straightConnector1">
            <a:avLst/>
          </a:prstGeom>
          <a:ln w="19050">
            <a:prstDash val="dash"/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A1ECDDE4-E019-8D4D-9956-6E777011361D}"/>
              </a:ext>
            </a:extLst>
          </p:cNvPr>
          <p:cNvCxnSpPr>
            <a:cxnSpLocks/>
            <a:stCxn id="30" idx="1"/>
            <a:endCxn id="23" idx="3"/>
          </p:cNvCxnSpPr>
          <p:nvPr/>
        </p:nvCxnSpPr>
        <p:spPr>
          <a:xfrm flipH="1">
            <a:off x="4803989" y="2786220"/>
            <a:ext cx="600140" cy="0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B265DA84-E011-B745-81E8-AC25FF69A267}"/>
              </a:ext>
            </a:extLst>
          </p:cNvPr>
          <p:cNvCxnSpPr>
            <a:cxnSpLocks/>
            <a:stCxn id="23" idx="1"/>
            <a:endCxn id="16" idx="3"/>
          </p:cNvCxnSpPr>
          <p:nvPr/>
        </p:nvCxnSpPr>
        <p:spPr>
          <a:xfrm flipH="1" flipV="1">
            <a:off x="3295357" y="2786219"/>
            <a:ext cx="351091" cy="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5DDC4469-50E2-5842-A03D-8C76664F97CE}"/>
              </a:ext>
            </a:extLst>
          </p:cNvPr>
          <p:cNvCxnSpPr>
            <a:cxnSpLocks/>
            <a:stCxn id="16" idx="1"/>
            <a:endCxn id="6" idx="3"/>
          </p:cNvCxnSpPr>
          <p:nvPr/>
        </p:nvCxnSpPr>
        <p:spPr>
          <a:xfrm flipH="1">
            <a:off x="2486654" y="2786219"/>
            <a:ext cx="418410" cy="0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846F2870-A456-8D4F-9A24-7FFC2694745D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 flipH="1">
            <a:off x="1766655" y="2969454"/>
            <a:ext cx="1333556" cy="1610540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Ellipse 65">
            <a:extLst>
              <a:ext uri="{FF2B5EF4-FFF2-40B4-BE49-F238E27FC236}">
                <a16:creationId xmlns:a16="http://schemas.microsoft.com/office/drawing/2014/main" id="{FB5532E8-9655-6445-B00F-4958BD41D6CE}"/>
              </a:ext>
            </a:extLst>
          </p:cNvPr>
          <p:cNvSpPr/>
          <p:nvPr/>
        </p:nvSpPr>
        <p:spPr>
          <a:xfrm>
            <a:off x="4256453" y="4175870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38FC138-9C04-844D-B544-45E9BAE8DA7F}"/>
              </a:ext>
            </a:extLst>
          </p:cNvPr>
          <p:cNvSpPr/>
          <p:nvPr/>
        </p:nvSpPr>
        <p:spPr>
          <a:xfrm>
            <a:off x="3864463" y="4737581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6E75F3D6-369F-9B42-9918-8ED6830CD094}"/>
              </a:ext>
            </a:extLst>
          </p:cNvPr>
          <p:cNvSpPr/>
          <p:nvPr/>
        </p:nvSpPr>
        <p:spPr>
          <a:xfrm>
            <a:off x="3705616" y="4235187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96E3EEB6-ECA7-8B4E-B6C0-940E3A6A25AF}"/>
              </a:ext>
            </a:extLst>
          </p:cNvPr>
          <p:cNvSpPr/>
          <p:nvPr/>
        </p:nvSpPr>
        <p:spPr>
          <a:xfrm>
            <a:off x="4485641" y="4528079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à coins arrondis 17">
            <a:extLst>
              <a:ext uri="{FF2B5EF4-FFF2-40B4-BE49-F238E27FC236}">
                <a16:creationId xmlns:a16="http://schemas.microsoft.com/office/drawing/2014/main" id="{6DD6214D-0815-914B-BD6E-D7A55B471C8D}"/>
              </a:ext>
            </a:extLst>
          </p:cNvPr>
          <p:cNvSpPr/>
          <p:nvPr/>
        </p:nvSpPr>
        <p:spPr>
          <a:xfrm>
            <a:off x="3646448" y="4049039"/>
            <a:ext cx="1157541" cy="1086093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4FB0E327-264C-8E4E-B925-8756EC68D2C1}"/>
              </a:ext>
            </a:extLst>
          </p:cNvPr>
          <p:cNvCxnSpPr>
            <a:cxnSpLocks/>
            <a:stCxn id="67" idx="2"/>
            <a:endCxn id="68" idx="5"/>
          </p:cNvCxnSpPr>
          <p:nvPr/>
        </p:nvCxnSpPr>
        <p:spPr>
          <a:xfrm flipV="1">
            <a:off x="3864463" y="4481010"/>
            <a:ext cx="86976" cy="40057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356E077D-D8FA-274F-B50D-008C823D265C}"/>
              </a:ext>
            </a:extLst>
          </p:cNvPr>
          <p:cNvCxnSpPr>
            <a:cxnSpLocks/>
            <a:stCxn id="66" idx="2"/>
            <a:endCxn id="68" idx="7"/>
          </p:cNvCxnSpPr>
          <p:nvPr/>
        </p:nvCxnSpPr>
        <p:spPr>
          <a:xfrm flipH="1" flipV="1">
            <a:off x="3951439" y="4277364"/>
            <a:ext cx="305014" cy="42506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0F73D485-5674-6848-BE5C-6484F66BB398}"/>
              </a:ext>
            </a:extLst>
          </p:cNvPr>
          <p:cNvCxnSpPr>
            <a:cxnSpLocks/>
            <a:stCxn id="69" idx="2"/>
            <a:endCxn id="68" idx="6"/>
          </p:cNvCxnSpPr>
          <p:nvPr/>
        </p:nvCxnSpPr>
        <p:spPr>
          <a:xfrm flipH="1" flipV="1">
            <a:off x="3993616" y="4379187"/>
            <a:ext cx="492025" cy="292892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54EB2E17-7C75-4A41-A9E9-5CDF22C7C547}"/>
              </a:ext>
            </a:extLst>
          </p:cNvPr>
          <p:cNvCxnSpPr>
            <a:cxnSpLocks/>
            <a:stCxn id="66" idx="6"/>
            <a:endCxn id="69" idx="1"/>
          </p:cNvCxnSpPr>
          <p:nvPr/>
        </p:nvCxnSpPr>
        <p:spPr>
          <a:xfrm flipH="1">
            <a:off x="4527818" y="4319870"/>
            <a:ext cx="16635" cy="250386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8F9F7B5D-DDF9-5041-8991-64A62005494A}"/>
              </a:ext>
            </a:extLst>
          </p:cNvPr>
          <p:cNvCxnSpPr>
            <a:cxnSpLocks/>
            <a:stCxn id="66" idx="4"/>
            <a:endCxn id="67" idx="0"/>
          </p:cNvCxnSpPr>
          <p:nvPr/>
        </p:nvCxnSpPr>
        <p:spPr>
          <a:xfrm flipH="1">
            <a:off x="4008463" y="4463870"/>
            <a:ext cx="391990" cy="27371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237AC651-C470-DD4F-9447-6E6316100580}"/>
              </a:ext>
            </a:extLst>
          </p:cNvPr>
          <p:cNvCxnSpPr>
            <a:cxnSpLocks/>
            <a:stCxn id="69" idx="3"/>
            <a:endCxn id="67" idx="7"/>
          </p:cNvCxnSpPr>
          <p:nvPr/>
        </p:nvCxnSpPr>
        <p:spPr>
          <a:xfrm flipH="1">
            <a:off x="4110286" y="4773902"/>
            <a:ext cx="417532" cy="5856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D6CCAB0-3A22-154A-B479-A0DA948440EB}"/>
              </a:ext>
            </a:extLst>
          </p:cNvPr>
          <p:cNvSpPr/>
          <p:nvPr/>
        </p:nvSpPr>
        <p:spPr>
          <a:xfrm>
            <a:off x="2889391" y="4408850"/>
            <a:ext cx="390293" cy="3664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[:]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90D9656B-F656-5B43-A0DB-817AA9DC9598}"/>
              </a:ext>
            </a:extLst>
          </p:cNvPr>
          <p:cNvCxnSpPr>
            <a:cxnSpLocks/>
            <a:stCxn id="70" idx="1"/>
            <a:endCxn id="77" idx="3"/>
          </p:cNvCxnSpPr>
          <p:nvPr/>
        </p:nvCxnSpPr>
        <p:spPr>
          <a:xfrm flipH="1" flipV="1">
            <a:off x="3279684" y="4592085"/>
            <a:ext cx="366764" cy="1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CDAE41CB-798D-024C-AE8D-16073326FC40}"/>
              </a:ext>
            </a:extLst>
          </p:cNvPr>
          <p:cNvCxnSpPr>
            <a:cxnSpLocks/>
            <a:stCxn id="77" idx="1"/>
            <a:endCxn id="10" idx="3"/>
          </p:cNvCxnSpPr>
          <p:nvPr/>
        </p:nvCxnSpPr>
        <p:spPr>
          <a:xfrm flipH="1">
            <a:off x="2397558" y="4592085"/>
            <a:ext cx="491833" cy="744493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DF329693-85AE-6344-83FD-12B1018B4075}"/>
              </a:ext>
            </a:extLst>
          </p:cNvPr>
          <p:cNvSpPr/>
          <p:nvPr/>
        </p:nvSpPr>
        <p:spPr>
          <a:xfrm>
            <a:off x="5404129" y="4185828"/>
            <a:ext cx="1261807" cy="812515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Recurrent</a:t>
            </a:r>
            <a:r>
              <a:rPr lang="fr-FR" dirty="0">
                <a:solidFill>
                  <a:schemeClr val="tx1"/>
                </a:solidFill>
              </a:rPr>
              <a:t> GCN</a:t>
            </a:r>
          </a:p>
        </p:txBody>
      </p:sp>
      <p:sp>
        <p:nvSpPr>
          <p:cNvPr id="86" name="Rectangle à coins arrondis 17">
            <a:extLst>
              <a:ext uri="{FF2B5EF4-FFF2-40B4-BE49-F238E27FC236}">
                <a16:creationId xmlns:a16="http://schemas.microsoft.com/office/drawing/2014/main" id="{4F7BD56A-8E37-664B-91D8-4959228D2349}"/>
              </a:ext>
            </a:extLst>
          </p:cNvPr>
          <p:cNvSpPr/>
          <p:nvPr/>
        </p:nvSpPr>
        <p:spPr>
          <a:xfrm>
            <a:off x="8320498" y="3872085"/>
            <a:ext cx="369918" cy="14400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7E29A64-AD19-3D48-8083-100F4D0310BD}"/>
              </a:ext>
            </a:extLst>
          </p:cNvPr>
          <p:cNvSpPr/>
          <p:nvPr/>
        </p:nvSpPr>
        <p:spPr>
          <a:xfrm>
            <a:off x="8356303" y="3906287"/>
            <a:ext cx="288000" cy="288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F7AE2B7F-77F4-0D44-A433-A2D07E164AF7}"/>
              </a:ext>
            </a:extLst>
          </p:cNvPr>
          <p:cNvSpPr/>
          <p:nvPr/>
        </p:nvSpPr>
        <p:spPr>
          <a:xfrm>
            <a:off x="8356303" y="4982345"/>
            <a:ext cx="288000" cy="288000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14C90475-8078-D04F-8535-BBF8E9F68D08}"/>
              </a:ext>
            </a:extLst>
          </p:cNvPr>
          <p:cNvSpPr/>
          <p:nvPr/>
        </p:nvSpPr>
        <p:spPr>
          <a:xfrm>
            <a:off x="8356303" y="4623659"/>
            <a:ext cx="288000" cy="288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E34FF03A-D3A5-4443-8898-4CEC0889C450}"/>
              </a:ext>
            </a:extLst>
          </p:cNvPr>
          <p:cNvSpPr/>
          <p:nvPr/>
        </p:nvSpPr>
        <p:spPr>
          <a:xfrm>
            <a:off x="8356303" y="4264973"/>
            <a:ext cx="288000" cy="288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8114C610-6CC9-D643-88EE-66E8079F62B3}"/>
              </a:ext>
            </a:extLst>
          </p:cNvPr>
          <p:cNvCxnSpPr>
            <a:cxnSpLocks/>
            <a:endCxn id="85" idx="3"/>
          </p:cNvCxnSpPr>
          <p:nvPr/>
        </p:nvCxnSpPr>
        <p:spPr>
          <a:xfrm flipH="1">
            <a:off x="6665936" y="4362338"/>
            <a:ext cx="1631368" cy="229748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FF2CF148-A758-0D4E-A2E6-2CAF43313ACF}"/>
              </a:ext>
            </a:extLst>
          </p:cNvPr>
          <p:cNvCxnSpPr>
            <a:cxnSpLocks/>
            <a:stCxn id="7" idx="1"/>
            <a:endCxn id="86" idx="3"/>
          </p:cNvCxnSpPr>
          <p:nvPr/>
        </p:nvCxnSpPr>
        <p:spPr>
          <a:xfrm flipH="1">
            <a:off x="8690416" y="4592085"/>
            <a:ext cx="284755" cy="0"/>
          </a:xfrm>
          <a:prstGeom prst="straightConnector1">
            <a:avLst/>
          </a:prstGeom>
          <a:ln w="19050">
            <a:prstDash val="dash"/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41B04589-6440-D640-8AF5-893ECD73DAA8}"/>
              </a:ext>
            </a:extLst>
          </p:cNvPr>
          <p:cNvCxnSpPr>
            <a:cxnSpLocks/>
            <a:stCxn id="85" idx="1"/>
            <a:endCxn id="70" idx="3"/>
          </p:cNvCxnSpPr>
          <p:nvPr/>
        </p:nvCxnSpPr>
        <p:spPr>
          <a:xfrm flipH="1">
            <a:off x="4803989" y="4592086"/>
            <a:ext cx="600140" cy="0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AE73CFC9-363C-1F4B-8641-DFDFEED0B60D}"/>
              </a:ext>
            </a:extLst>
          </p:cNvPr>
          <p:cNvCxnSpPr>
            <a:cxnSpLocks/>
            <a:stCxn id="100" idx="0"/>
            <a:endCxn id="85" idx="2"/>
          </p:cNvCxnSpPr>
          <p:nvPr/>
        </p:nvCxnSpPr>
        <p:spPr>
          <a:xfrm flipV="1">
            <a:off x="6035032" y="4998343"/>
            <a:ext cx="1" cy="679609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ZoneTexte 99">
            <a:extLst>
              <a:ext uri="{FF2B5EF4-FFF2-40B4-BE49-F238E27FC236}">
                <a16:creationId xmlns:a16="http://schemas.microsoft.com/office/drawing/2014/main" id="{6CEF7C0E-C4FC-A84A-9647-6AE781477028}"/>
              </a:ext>
            </a:extLst>
          </p:cNvPr>
          <p:cNvSpPr txBox="1"/>
          <p:nvPr/>
        </p:nvSpPr>
        <p:spPr>
          <a:xfrm>
            <a:off x="5863350" y="56779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5AEE4A75-CF5B-BD42-88E2-7A66C26110AD}"/>
              </a:ext>
            </a:extLst>
          </p:cNvPr>
          <p:cNvSpPr txBox="1"/>
          <p:nvPr/>
        </p:nvSpPr>
        <p:spPr>
          <a:xfrm>
            <a:off x="9489439" y="57427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103" name="Connecteur en arc 102">
            <a:extLst>
              <a:ext uri="{FF2B5EF4-FFF2-40B4-BE49-F238E27FC236}">
                <a16:creationId xmlns:a16="http://schemas.microsoft.com/office/drawing/2014/main" id="{D892382E-905B-9A42-9E30-5442B7B96059}"/>
              </a:ext>
            </a:extLst>
          </p:cNvPr>
          <p:cNvCxnSpPr>
            <a:stCxn id="5" idx="2"/>
            <a:endCxn id="77" idx="1"/>
          </p:cNvCxnSpPr>
          <p:nvPr/>
        </p:nvCxnSpPr>
        <p:spPr>
          <a:xfrm rot="5400000">
            <a:off x="5749348" y="646262"/>
            <a:ext cx="1085866" cy="6805780"/>
          </a:xfrm>
          <a:prstGeom prst="curvedConnector4">
            <a:avLst>
              <a:gd name="adj1" fmla="val 19997"/>
              <a:gd name="adj2" fmla="val 10319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2EEFA275-1D14-6545-A53B-F7DCB1EAA6D1}"/>
              </a:ext>
            </a:extLst>
          </p:cNvPr>
          <p:cNvCxnSpPr>
            <a:cxnSpLocks/>
          </p:cNvCxnSpPr>
          <p:nvPr/>
        </p:nvCxnSpPr>
        <p:spPr>
          <a:xfrm flipH="1" flipV="1">
            <a:off x="10606802" y="2000305"/>
            <a:ext cx="8758" cy="4356045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8C4D645-6819-0649-A9AA-C2063BD321A5}"/>
              </a:ext>
            </a:extLst>
          </p:cNvPr>
          <p:cNvSpPr txBox="1"/>
          <p:nvPr/>
        </p:nvSpPr>
        <p:spPr>
          <a:xfrm>
            <a:off x="10615560" y="196510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A3405B0-9717-8E4E-9D16-C59D0C781547}"/>
              </a:ext>
            </a:extLst>
          </p:cNvPr>
          <p:cNvSpPr txBox="1"/>
          <p:nvPr/>
        </p:nvSpPr>
        <p:spPr>
          <a:xfrm>
            <a:off x="6946156" y="2800636"/>
            <a:ext cx="1078437" cy="338554"/>
          </a:xfrm>
          <a:prstGeom prst="rect">
            <a:avLst/>
          </a:prstGeom>
          <a:noFill/>
          <a:scene3d>
            <a:camera prst="orthographicFront">
              <a:rot lat="0" lon="0" rev="21299999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/>
              <a:t>how-cause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7AA57ED8-02D4-3C4E-A969-51F0A8948EFB}"/>
                  </a:ext>
                </a:extLst>
              </p:cNvPr>
              <p:cNvSpPr txBox="1"/>
              <p:nvPr/>
            </p:nvSpPr>
            <p:spPr>
              <a:xfrm>
                <a:off x="10719954" y="2649852"/>
                <a:ext cx="50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FR" dirty="0"/>
                  <a:t>1</a:t>
                </a:r>
              </a:p>
            </p:txBody>
          </p:sp>
        </mc:Choice>
        <mc:Fallback xmlns=""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7AA57ED8-02D4-3C4E-A969-51F0A894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954" y="2649852"/>
                <a:ext cx="502573" cy="276999"/>
              </a:xfrm>
              <a:prstGeom prst="rect">
                <a:avLst/>
              </a:prstGeom>
              <a:blipFill>
                <a:blip r:embed="rId7"/>
                <a:stretch>
                  <a:fillRect l="-12195" t="-22727" r="-24390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848DBC6B-2291-0D48-890B-C49197B66540}"/>
                  </a:ext>
                </a:extLst>
              </p:cNvPr>
              <p:cNvSpPr txBox="1"/>
              <p:nvPr/>
            </p:nvSpPr>
            <p:spPr>
              <a:xfrm>
                <a:off x="10717031" y="4453585"/>
                <a:ext cx="50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FR" dirty="0"/>
                  <a:t>2</a:t>
                </a:r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848DBC6B-2291-0D48-890B-C49197B66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031" y="4453585"/>
                <a:ext cx="502573" cy="276999"/>
              </a:xfrm>
              <a:prstGeom prst="rect">
                <a:avLst/>
              </a:prstGeom>
              <a:blipFill>
                <a:blip r:embed="rId8"/>
                <a:stretch>
                  <a:fillRect l="-12500" t="-22727" r="-27500" b="-5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9A5F9BCF-8FA3-F64A-8A1B-8AD1DC931D6B}"/>
                  </a:ext>
                </a:extLst>
              </p:cNvPr>
              <p:cNvSpPr txBox="1"/>
              <p:nvPr/>
            </p:nvSpPr>
            <p:spPr>
              <a:xfrm>
                <a:off x="10769081" y="5805169"/>
                <a:ext cx="497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FR" dirty="0"/>
                  <a:t>T</a:t>
                </a:r>
              </a:p>
            </p:txBody>
          </p:sp>
        </mc:Choice>
        <mc:Fallback xmlns=""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9A5F9BCF-8FA3-F64A-8A1B-8AD1DC931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081" y="5805169"/>
                <a:ext cx="497765" cy="276999"/>
              </a:xfrm>
              <a:prstGeom prst="rect">
                <a:avLst/>
              </a:prstGeom>
              <a:blipFill>
                <a:blip r:embed="rId9"/>
                <a:stretch>
                  <a:fillRect l="-12500" t="-21739" r="-27500" b="-478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ZoneTexte 36">
            <a:extLst>
              <a:ext uri="{FF2B5EF4-FFF2-40B4-BE49-F238E27FC236}">
                <a16:creationId xmlns:a16="http://schemas.microsoft.com/office/drawing/2014/main" id="{AC70AE9A-90E8-B440-9F82-8A1AAFAE6FDD}"/>
              </a:ext>
            </a:extLst>
          </p:cNvPr>
          <p:cNvSpPr txBox="1"/>
          <p:nvPr/>
        </p:nvSpPr>
        <p:spPr>
          <a:xfrm>
            <a:off x="4670794" y="6538912"/>
            <a:ext cx="3277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[</a:t>
            </a:r>
            <a:r>
              <a:rPr lang="fr-FR" sz="1200" dirty="0" err="1"/>
              <a:t>Perceived-causality</a:t>
            </a:r>
            <a:r>
              <a:rPr lang="fr-FR" sz="1200" dirty="0"/>
              <a:t>, </a:t>
            </a:r>
            <a:r>
              <a:rPr lang="fr-FR" sz="1200" dirty="0" err="1"/>
              <a:t>Gerstenberg</a:t>
            </a:r>
            <a:r>
              <a:rPr lang="fr-FR" sz="1200" dirty="0"/>
              <a:t> et al, ACCSS’15]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623B9322-87F4-FC43-8787-562DA41873E0}"/>
              </a:ext>
            </a:extLst>
          </p:cNvPr>
          <p:cNvSpPr txBox="1"/>
          <p:nvPr/>
        </p:nvSpPr>
        <p:spPr>
          <a:xfrm>
            <a:off x="6855093" y="2359836"/>
            <a:ext cx="1409297" cy="338554"/>
          </a:xfrm>
          <a:prstGeom prst="rect">
            <a:avLst/>
          </a:prstGeom>
          <a:noFill/>
          <a:scene3d>
            <a:camera prst="orthographicFront">
              <a:rot lat="0" lon="0" rev="3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err="1"/>
              <a:t>whether</a:t>
            </a:r>
            <a:r>
              <a:rPr lang="fr-FR" sz="1600" i="1" dirty="0"/>
              <a:t>-cause</a:t>
            </a:r>
          </a:p>
        </p:txBody>
      </p: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FADD8E2F-E847-A740-BFE8-2197700C6E96}"/>
              </a:ext>
            </a:extLst>
          </p:cNvPr>
          <p:cNvCxnSpPr>
            <a:cxnSpLocks/>
            <a:endCxn id="30" idx="3"/>
          </p:cNvCxnSpPr>
          <p:nvPr/>
        </p:nvCxnSpPr>
        <p:spPr>
          <a:xfrm flipH="1" flipV="1">
            <a:off x="6665936" y="2786220"/>
            <a:ext cx="1651226" cy="172338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6A3DEA0B-B550-7441-9B90-7F307FA6CEBD}"/>
              </a:ext>
            </a:extLst>
          </p:cNvPr>
          <p:cNvCxnSpPr>
            <a:cxnSpLocks/>
            <a:endCxn id="85" idx="3"/>
          </p:cNvCxnSpPr>
          <p:nvPr/>
        </p:nvCxnSpPr>
        <p:spPr>
          <a:xfrm flipH="1" flipV="1">
            <a:off x="6665936" y="4592086"/>
            <a:ext cx="1651226" cy="164453"/>
          </a:xfrm>
          <a:prstGeom prst="straightConnector1">
            <a:avLst/>
          </a:prstGeom>
          <a:ln w="19050">
            <a:headEnd type="triangle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2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0" grpId="0" animBg="1"/>
      <p:bldP spid="32" grpId="0" animBg="1"/>
      <p:bldP spid="41" grpId="0" animBg="1"/>
      <p:bldP spid="42" grpId="0" animBg="1"/>
      <p:bldP spid="43" grpId="0" animBg="1"/>
      <p:bldP spid="4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7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00" grpId="0"/>
      <p:bldP spid="101" grpId="0"/>
      <p:bldP spid="34" grpId="0"/>
      <p:bldP spid="35" grpId="0"/>
      <p:bldP spid="80" grpId="0"/>
      <p:bldP spid="82" grpId="0"/>
      <p:bldP spid="83" grpId="0"/>
      <p:bldP spid="8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3FD989-DAA9-8D49-966F-2A2D314D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35</a:t>
            </a:fld>
            <a:endParaRPr lang="fr-FR" dirty="0"/>
          </a:p>
        </p:txBody>
      </p:sp>
      <p:pic>
        <p:nvPicPr>
          <p:cNvPr id="6" name="out" descr="out">
            <a:hlinkClick r:id="" action="ppaction://media"/>
            <a:extLst>
              <a:ext uri="{FF2B5EF4-FFF2-40B4-BE49-F238E27FC236}">
                <a16:creationId xmlns:a16="http://schemas.microsoft.com/office/drawing/2014/main" id="{8F73DE99-7A3E-FF40-902B-8B4D6DF1CE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4265" y="1610393"/>
            <a:ext cx="1800000" cy="18000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B9E4F8B-5C9F-4E43-9034-2E79207C2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353" y="1610393"/>
            <a:ext cx="1800000" cy="180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F7B97B-BA67-8B47-9D8C-1F3EF573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065" y="1610393"/>
            <a:ext cx="1800000" cy="180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9C7FCE8-5B6D-7C43-BFA3-3070C28D25E6}"/>
                  </a:ext>
                </a:extLst>
              </p:cNvPr>
              <p:cNvSpPr txBox="1"/>
              <p:nvPr/>
            </p:nvSpPr>
            <p:spPr>
              <a:xfrm>
                <a:off x="5154265" y="1647860"/>
                <a:ext cx="638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9C7FCE8-5B6D-7C43-BFA3-3070C28D2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65" y="1647860"/>
                <a:ext cx="638445" cy="276999"/>
              </a:xfrm>
              <a:prstGeom prst="rect">
                <a:avLst/>
              </a:prstGeom>
              <a:blipFill>
                <a:blip r:embed="rId7"/>
                <a:stretch>
                  <a:fillRect l="-11765" r="-11765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FB8812C-A9E4-8D41-AD02-80F1EA16AEC6}"/>
                  </a:ext>
                </a:extLst>
              </p:cNvPr>
              <p:cNvSpPr txBox="1"/>
              <p:nvPr/>
            </p:nvSpPr>
            <p:spPr>
              <a:xfrm>
                <a:off x="8102426" y="1669274"/>
                <a:ext cx="200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FB8812C-A9E4-8D41-AD02-80F1EA16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426" y="1669274"/>
                <a:ext cx="200888" cy="276999"/>
              </a:xfrm>
              <a:prstGeom prst="rect">
                <a:avLst/>
              </a:prstGeom>
              <a:blipFill>
                <a:blip r:embed="rId8"/>
                <a:stretch>
                  <a:fillRect l="-17647" r="-17647" b="-4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C7F579D-E53D-9149-99C1-AD7E1D22BC02}"/>
                  </a:ext>
                </a:extLst>
              </p:cNvPr>
              <p:cNvSpPr txBox="1"/>
              <p:nvPr/>
            </p:nvSpPr>
            <p:spPr>
              <a:xfrm>
                <a:off x="1351511" y="1647861"/>
                <a:ext cx="200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BC7F579D-E53D-9149-99C1-AD7E1D22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511" y="1647861"/>
                <a:ext cx="200888" cy="276999"/>
              </a:xfrm>
              <a:prstGeom prst="rect">
                <a:avLst/>
              </a:prstGeom>
              <a:blipFill>
                <a:blip r:embed="rId9"/>
                <a:stretch>
                  <a:fillRect l="-17647" r="-17647" b="-4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C2F3A960-F465-D24C-A70E-CAD7FC942487}"/>
              </a:ext>
            </a:extLst>
          </p:cNvPr>
          <p:cNvSpPr/>
          <p:nvPr/>
        </p:nvSpPr>
        <p:spPr>
          <a:xfrm>
            <a:off x="3243453" y="2320823"/>
            <a:ext cx="417800" cy="3791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4B70E7-9F9B-224B-9380-29AB7908C6E3}"/>
              </a:ext>
            </a:extLst>
          </p:cNvPr>
          <p:cNvSpPr txBox="1"/>
          <p:nvPr/>
        </p:nvSpPr>
        <p:spPr>
          <a:xfrm>
            <a:off x="3829031" y="227956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?</a:t>
            </a:r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6A5C5A2A-5372-5C49-99A0-C0BD88DF0330}"/>
              </a:ext>
            </a:extLst>
          </p:cNvPr>
          <p:cNvSpPr/>
          <p:nvPr/>
        </p:nvSpPr>
        <p:spPr>
          <a:xfrm>
            <a:off x="9964838" y="2320823"/>
            <a:ext cx="417800" cy="3791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FF0216-B025-8445-9EB7-5D952E40CEE9}"/>
              </a:ext>
            </a:extLst>
          </p:cNvPr>
          <p:cNvSpPr txBox="1"/>
          <p:nvPr/>
        </p:nvSpPr>
        <p:spPr>
          <a:xfrm>
            <a:off x="10550416" y="227956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?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25F4D19-37AA-E844-8FC0-0945E86DFF17}"/>
              </a:ext>
            </a:extLst>
          </p:cNvPr>
          <p:cNvSpPr txBox="1"/>
          <p:nvPr/>
        </p:nvSpPr>
        <p:spPr>
          <a:xfrm>
            <a:off x="1419212" y="3506066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Human</a:t>
            </a:r>
            <a:r>
              <a:rPr lang="fr-FR" dirty="0"/>
              <a:t> non-CF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471CB1-3DE5-1E4C-A5B7-9662D6B14E4A}"/>
              </a:ext>
            </a:extLst>
          </p:cNvPr>
          <p:cNvSpPr/>
          <p:nvPr/>
        </p:nvSpPr>
        <p:spPr>
          <a:xfrm>
            <a:off x="6852391" y="3506066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Human</a:t>
            </a:r>
            <a:r>
              <a:rPr lang="fr-FR" dirty="0"/>
              <a:t> CF</a:t>
            </a:r>
          </a:p>
        </p:txBody>
      </p:sp>
      <p:graphicFrame>
        <p:nvGraphicFramePr>
          <p:cNvPr id="19" name="Graphique 18">
            <a:extLst>
              <a:ext uri="{FF2B5EF4-FFF2-40B4-BE49-F238E27FC236}">
                <a16:creationId xmlns:a16="http://schemas.microsoft.com/office/drawing/2014/main" id="{BD44B36C-26A7-9D4C-9497-DEA411ED01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126737"/>
              </p:ext>
            </p:extLst>
          </p:nvPr>
        </p:nvGraphicFramePr>
        <p:xfrm>
          <a:off x="3062334" y="3971072"/>
          <a:ext cx="6003607" cy="2746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2679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Cophynet</a:t>
            </a:r>
            <a:br>
              <a:rPr lang="fr-FR" dirty="0"/>
            </a:br>
            <a:r>
              <a:rPr lang="fr-FR" i="1" dirty="0" err="1"/>
              <a:t>Results</a:t>
            </a: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EFC2FA-C7E2-0B4A-8616-619D8FAE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36</a:t>
            </a:fld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909EC1FC-C047-AF43-B53D-A699DA8A7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61357"/>
              </p:ext>
            </p:extLst>
          </p:nvPr>
        </p:nvGraphicFramePr>
        <p:xfrm>
          <a:off x="2579039" y="2754390"/>
          <a:ext cx="7812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779">
                  <a:extLst>
                    <a:ext uri="{9D8B030D-6E8A-4147-A177-3AD203B41FA5}">
                      <a16:colId xmlns:a16="http://schemas.microsoft.com/office/drawing/2014/main" val="399264749"/>
                    </a:ext>
                  </a:extLst>
                </a:gridCol>
                <a:gridCol w="980862">
                  <a:extLst>
                    <a:ext uri="{9D8B030D-6E8A-4147-A177-3AD203B41FA5}">
                      <a16:colId xmlns:a16="http://schemas.microsoft.com/office/drawing/2014/main" val="2754119804"/>
                    </a:ext>
                  </a:extLst>
                </a:gridCol>
                <a:gridCol w="931110">
                  <a:extLst>
                    <a:ext uri="{9D8B030D-6E8A-4147-A177-3AD203B41FA5}">
                      <a16:colId xmlns:a16="http://schemas.microsoft.com/office/drawing/2014/main" val="1354430975"/>
                    </a:ext>
                  </a:extLst>
                </a:gridCol>
                <a:gridCol w="1025931">
                  <a:extLst>
                    <a:ext uri="{9D8B030D-6E8A-4147-A177-3AD203B41FA5}">
                      <a16:colId xmlns:a16="http://schemas.microsoft.com/office/drawing/2014/main" val="3372355224"/>
                    </a:ext>
                  </a:extLst>
                </a:gridCol>
                <a:gridCol w="1166106">
                  <a:extLst>
                    <a:ext uri="{9D8B030D-6E8A-4147-A177-3AD203B41FA5}">
                      <a16:colId xmlns:a16="http://schemas.microsoft.com/office/drawing/2014/main" val="303733356"/>
                    </a:ext>
                  </a:extLst>
                </a:gridCol>
                <a:gridCol w="1166106">
                  <a:extLst>
                    <a:ext uri="{9D8B030D-6E8A-4147-A177-3AD203B41FA5}">
                      <a16:colId xmlns:a16="http://schemas.microsoft.com/office/drawing/2014/main" val="1247322476"/>
                    </a:ext>
                  </a:extLst>
                </a:gridCol>
                <a:gridCol w="1166106">
                  <a:extLst>
                    <a:ext uri="{9D8B030D-6E8A-4147-A177-3AD203B41FA5}">
                      <a16:colId xmlns:a16="http://schemas.microsoft.com/office/drawing/2014/main" val="1682509197"/>
                    </a:ext>
                  </a:extLst>
                </a:gridCol>
              </a:tblGrid>
              <a:tr h="352030">
                <a:tc>
                  <a:txBody>
                    <a:bodyPr/>
                    <a:lstStyle/>
                    <a:p>
                      <a:r>
                        <a:rPr lang="fr-FR" b="0" i="0" dirty="0">
                          <a:solidFill>
                            <a:schemeClr val="tx1"/>
                          </a:solidFill>
                        </a:rPr>
                        <a:t>Train →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0" dirty="0">
                          <a:solidFill>
                            <a:schemeClr val="tx1"/>
                          </a:solidFill>
                        </a:rPr>
                        <a:t>Copy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0" dirty="0">
                          <a:solidFill>
                            <a:schemeClr val="tx1"/>
                          </a:solidFill>
                        </a:rPr>
                        <a:t>Copy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0" dirty="0">
                          <a:solidFill>
                            <a:schemeClr val="tx1"/>
                          </a:solidFill>
                        </a:rPr>
                        <a:t>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0" dirty="0">
                          <a:solidFill>
                            <a:schemeClr val="tx1"/>
                          </a:solidFill>
                        </a:rPr>
                        <a:t>NPE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i="0" dirty="0" err="1">
                          <a:solidFill>
                            <a:schemeClr val="tx1"/>
                          </a:solidFill>
                        </a:rPr>
                        <a:t>CoPhyNet</a:t>
                      </a:r>
                      <a:endParaRPr lang="fr-FR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i="0" dirty="0">
                          <a:solidFill>
                            <a:schemeClr val="tx1"/>
                          </a:solidFill>
                        </a:rPr>
                        <a:t>IN Sup.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475110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3 </a:t>
                      </a:r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fr-FR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0.470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0.601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0.318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0.331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0.294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0.296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881064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3 </a:t>
                      </a:r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fr-FR" dirty="0"/>
                        <a:t>3*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0.365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0.592</a:t>
                      </a:r>
                      <a:endParaRPr lang="fr-FR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0.298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0.319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0.289</a:t>
                      </a:r>
                      <a:endParaRPr lang="fr-FR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0.282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77465"/>
                  </a:ext>
                </a:extLst>
              </a:tr>
              <a:tr h="365569">
                <a:tc>
                  <a:txBody>
                    <a:bodyPr/>
                    <a:lstStyle/>
                    <a:p>
                      <a:r>
                        <a:rPr lang="fr-FR" b="0" dirty="0"/>
                        <a:t>3 </a:t>
                      </a:r>
                      <a:r>
                        <a:rPr lang="fr-FR" b="0" i="1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fr-FR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0.754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0.846</a:t>
                      </a:r>
                      <a:endParaRPr lang="fr-FR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0.524</a:t>
                      </a:r>
                      <a:endParaRPr lang="fr-FR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0.523</a:t>
                      </a:r>
                      <a:endParaRPr lang="fr-FR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0.482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0.467</a:t>
                      </a:r>
                      <a:endParaRPr lang="fr-FR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0205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43162B8-957D-BB46-8802-CEB98A6436FF}"/>
              </a:ext>
            </a:extLst>
          </p:cNvPr>
          <p:cNvSpPr/>
          <p:nvPr/>
        </p:nvSpPr>
        <p:spPr>
          <a:xfrm>
            <a:off x="4283154" y="4333750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MSE on 3D positions (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</a:rPr>
              <a:t>average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 over time)</a:t>
            </a:r>
            <a:endParaRPr lang="fr-FR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206E617-9405-C345-BBC9-ED6117FF315F}"/>
              </a:ext>
            </a:extLst>
          </p:cNvPr>
          <p:cNvSpPr txBox="1"/>
          <p:nvPr/>
        </p:nvSpPr>
        <p:spPr>
          <a:xfrm>
            <a:off x="0" y="3848098"/>
            <a:ext cx="257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Unseen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blocks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53B113-4437-EE4C-9477-2CBE3DDDDC1E}"/>
              </a:ext>
            </a:extLst>
          </p:cNvPr>
          <p:cNvSpPr/>
          <p:nvPr/>
        </p:nvSpPr>
        <p:spPr>
          <a:xfrm>
            <a:off x="228619" y="3485910"/>
            <a:ext cx="2121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Unseen</a:t>
            </a:r>
            <a:r>
              <a:rPr lang="fr-FR" dirty="0"/>
              <a:t> </a:t>
            </a:r>
            <a:r>
              <a:rPr lang="fr-FR" dirty="0" err="1"/>
              <a:t>confounders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B2E10C8-A1AA-FC48-AB92-8439B5C01DAC}"/>
              </a:ext>
            </a:extLst>
          </p:cNvPr>
          <p:cNvSpPr txBox="1"/>
          <p:nvPr/>
        </p:nvSpPr>
        <p:spPr>
          <a:xfrm>
            <a:off x="3942423" y="1959745"/>
            <a:ext cx="186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Copying</a:t>
            </a:r>
            <a:r>
              <a:rPr lang="fr-FR" dirty="0"/>
              <a:t> </a:t>
            </a:r>
            <a:r>
              <a:rPr lang="fr-FR" dirty="0" err="1"/>
              <a:t>baselines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AD65E9-9BAC-4D4B-B1CC-BA780E4C0EB5}"/>
              </a:ext>
            </a:extLst>
          </p:cNvPr>
          <p:cNvSpPr txBox="1"/>
          <p:nvPr/>
        </p:nvSpPr>
        <p:spPr>
          <a:xfrm>
            <a:off x="5906429" y="1959745"/>
            <a:ext cx="211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Feedforward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528252-F36D-A14D-9ED1-04B767798A0D}"/>
              </a:ext>
            </a:extLst>
          </p:cNvPr>
          <p:cNvSpPr txBox="1"/>
          <p:nvPr/>
        </p:nvSpPr>
        <p:spPr>
          <a:xfrm>
            <a:off x="9059062" y="1959745"/>
            <a:ext cx="184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Soft-</a:t>
            </a:r>
            <a:r>
              <a:rPr lang="fr-FR" dirty="0" err="1"/>
              <a:t>upper</a:t>
            </a:r>
            <a:r>
              <a:rPr lang="fr-FR" dirty="0"/>
              <a:t> </a:t>
            </a:r>
            <a:r>
              <a:rPr lang="fr-FR" dirty="0" err="1"/>
              <a:t>bound</a:t>
            </a:r>
            <a:endParaRPr lang="fr-FR" dirty="0"/>
          </a:p>
        </p:txBody>
      </p: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2C027128-6FE3-C64B-8F3E-BEFD01D34930}"/>
              </a:ext>
            </a:extLst>
          </p:cNvPr>
          <p:cNvSpPr/>
          <p:nvPr/>
        </p:nvSpPr>
        <p:spPr>
          <a:xfrm rot="5400000">
            <a:off x="4678204" y="1781285"/>
            <a:ext cx="390293" cy="1494263"/>
          </a:xfrm>
          <a:prstGeom prst="leftBrace">
            <a:avLst>
              <a:gd name="adj1" fmla="val 8333"/>
              <a:gd name="adj2" fmla="val 529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id="{74AB58D6-CBD6-3A4E-B853-BA6657C6F685}"/>
              </a:ext>
            </a:extLst>
          </p:cNvPr>
          <p:cNvSpPr/>
          <p:nvPr/>
        </p:nvSpPr>
        <p:spPr>
          <a:xfrm rot="5400000">
            <a:off x="6771059" y="1777784"/>
            <a:ext cx="390293" cy="1494263"/>
          </a:xfrm>
          <a:prstGeom prst="leftBrace">
            <a:avLst>
              <a:gd name="adj1" fmla="val 8333"/>
              <a:gd name="adj2" fmla="val 529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ccolade ouvrante 14">
            <a:extLst>
              <a:ext uri="{FF2B5EF4-FFF2-40B4-BE49-F238E27FC236}">
                <a16:creationId xmlns:a16="http://schemas.microsoft.com/office/drawing/2014/main" id="{1B1F3834-CA5E-C444-9346-BEF42FFE589C}"/>
              </a:ext>
            </a:extLst>
          </p:cNvPr>
          <p:cNvSpPr/>
          <p:nvPr/>
        </p:nvSpPr>
        <p:spPr>
          <a:xfrm rot="5400000">
            <a:off x="9617906" y="1946238"/>
            <a:ext cx="390293" cy="1155972"/>
          </a:xfrm>
          <a:prstGeom prst="leftBrace">
            <a:avLst>
              <a:gd name="adj1" fmla="val 8333"/>
              <a:gd name="adj2" fmla="val 529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F22B32-6D99-F447-B94C-2182E625CB91}"/>
              </a:ext>
            </a:extLst>
          </p:cNvPr>
          <p:cNvSpPr/>
          <p:nvPr/>
        </p:nvSpPr>
        <p:spPr>
          <a:xfrm>
            <a:off x="3952949" y="3127956"/>
            <a:ext cx="1901442" cy="1083898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C7F312-A56A-A442-B171-12FC89BC5DB3}"/>
              </a:ext>
            </a:extLst>
          </p:cNvPr>
          <p:cNvSpPr/>
          <p:nvPr/>
        </p:nvSpPr>
        <p:spPr>
          <a:xfrm>
            <a:off x="5878817" y="3127956"/>
            <a:ext cx="2189089" cy="1083898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54511F-07A3-324B-BF19-19D423178E27}"/>
              </a:ext>
            </a:extLst>
          </p:cNvPr>
          <p:cNvSpPr/>
          <p:nvPr/>
        </p:nvSpPr>
        <p:spPr>
          <a:xfrm>
            <a:off x="9235066" y="3124733"/>
            <a:ext cx="1155973" cy="1083898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A098CD-9F6F-3D46-BAE4-3232222CB6F8}"/>
              </a:ext>
            </a:extLst>
          </p:cNvPr>
          <p:cNvSpPr/>
          <p:nvPr/>
        </p:nvSpPr>
        <p:spPr>
          <a:xfrm>
            <a:off x="3953873" y="3478766"/>
            <a:ext cx="6437165" cy="369332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8C625A-4B5D-7E43-A6D3-C0FD58742591}"/>
              </a:ext>
            </a:extLst>
          </p:cNvPr>
          <p:cNvSpPr/>
          <p:nvPr/>
        </p:nvSpPr>
        <p:spPr>
          <a:xfrm>
            <a:off x="3966087" y="3842087"/>
            <a:ext cx="6437165" cy="369332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14F976-5874-4849-A2B8-D5174A17C4C5}"/>
              </a:ext>
            </a:extLst>
          </p:cNvPr>
          <p:cNvSpPr txBox="1"/>
          <p:nvPr/>
        </p:nvSpPr>
        <p:spPr>
          <a:xfrm>
            <a:off x="8972756" y="1592612"/>
            <a:ext cx="201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NOT COMPARABLE!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228B45-F953-004B-A6D1-5811A55CC162}"/>
              </a:ext>
            </a:extLst>
          </p:cNvPr>
          <p:cNvSpPr txBox="1"/>
          <p:nvPr/>
        </p:nvSpPr>
        <p:spPr>
          <a:xfrm>
            <a:off x="0" y="6334780"/>
            <a:ext cx="349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[Interaction Network, Battaglia et al, NIPS’17]</a:t>
            </a:r>
          </a:p>
          <a:p>
            <a:pPr algn="ctr"/>
            <a:r>
              <a:rPr lang="fr-FR" sz="1400" dirty="0"/>
              <a:t>[Neural </a:t>
            </a:r>
            <a:r>
              <a:rPr lang="fr-FR" sz="1400" dirty="0" err="1"/>
              <a:t>Physic</a:t>
            </a:r>
            <a:r>
              <a:rPr lang="fr-FR" sz="1400" dirty="0"/>
              <a:t> Engine, Chang et al, ICLR’17]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3A7E1BE-1E52-5C4B-BD1A-A8C1018F6A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857" t="18769" r="29285" b="3575"/>
          <a:stretch/>
        </p:blipFill>
        <p:spPr>
          <a:xfrm>
            <a:off x="4367759" y="5418168"/>
            <a:ext cx="769258" cy="7692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8D35A65-C852-2E44-8A7F-4E2270D4C62F}"/>
              </a:ext>
            </a:extLst>
          </p:cNvPr>
          <p:cNvSpPr txBox="1"/>
          <p:nvPr/>
        </p:nvSpPr>
        <p:spPr>
          <a:xfrm>
            <a:off x="3667578" y="6112395"/>
            <a:ext cx="21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accent5"/>
                </a:solidFill>
              </a:rPr>
              <a:t>fabienbaradel</a:t>
            </a:r>
            <a:r>
              <a:rPr lang="fr-FR" b="1" dirty="0">
                <a:solidFill>
                  <a:schemeClr val="accent5"/>
                </a:solidFill>
              </a:rPr>
              <a:t>/</a:t>
            </a:r>
            <a:r>
              <a:rPr lang="fr-FR" b="1" dirty="0" err="1">
                <a:solidFill>
                  <a:schemeClr val="accent5"/>
                </a:solidFill>
              </a:rPr>
              <a:t>cophy</a:t>
            </a:r>
            <a:endParaRPr lang="fr-FR" b="1" dirty="0">
              <a:solidFill>
                <a:schemeClr val="accent5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D11A22B-829F-9A4E-921D-85CE842E7F10}"/>
              </a:ext>
            </a:extLst>
          </p:cNvPr>
          <p:cNvSpPr txBox="1"/>
          <p:nvPr/>
        </p:nvSpPr>
        <p:spPr>
          <a:xfrm>
            <a:off x="5949146" y="544489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/>
              <a:t>+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20BAD56-9682-9943-B913-6A39B1238A69}"/>
              </a:ext>
            </a:extLst>
          </p:cNvPr>
          <p:cNvSpPr txBox="1"/>
          <p:nvPr/>
        </p:nvSpPr>
        <p:spPr>
          <a:xfrm>
            <a:off x="6955808" y="6432329"/>
            <a:ext cx="18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CoPhy</a:t>
            </a:r>
            <a:r>
              <a:rPr lang="fr-FR" i="1" dirty="0"/>
              <a:t> benchmark</a:t>
            </a:r>
          </a:p>
        </p:txBody>
      </p:sp>
      <p:pic>
        <p:nvPicPr>
          <p:cNvPr id="26" name="out" descr="out">
            <a:hlinkClick r:id="" action="ppaction://media"/>
            <a:extLst>
              <a:ext uri="{FF2B5EF4-FFF2-40B4-BE49-F238E27FC236}">
                <a16:creationId xmlns:a16="http://schemas.microsoft.com/office/drawing/2014/main" id="{722AA84C-F108-6F4F-A2FF-3863B3C938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06039" y="4771398"/>
            <a:ext cx="1580694" cy="15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8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87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0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5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3" grpId="0"/>
      <p:bldP spid="22" grpId="0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3351" y="4042800"/>
            <a:ext cx="2852057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Visual Attention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« Glimpse Clouds »</a:t>
            </a:r>
          </a:p>
          <a:p>
            <a:pPr algn="ctr"/>
            <a:r>
              <a:rPr lang="en-US" i="1" u="sng" dirty="0"/>
              <a:t>F. </a:t>
            </a:r>
            <a:r>
              <a:rPr lang="en-US" i="1" u="sng" dirty="0" err="1"/>
              <a:t>Baradel</a:t>
            </a:r>
            <a:r>
              <a:rPr lang="en-US" i="1" dirty="0"/>
              <a:t>, C. Wolf, J. Mille, G. Taylor, </a:t>
            </a:r>
            <a:r>
              <a:rPr lang="en-US" b="1" dirty="0"/>
              <a:t>CVPR'18</a:t>
            </a:r>
          </a:p>
          <a:p>
            <a:pPr algn="ctr"/>
            <a:endParaRPr lang="en-US" b="1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Focus on important parts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Automatic selection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Distributed recognition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48493" y="4042800"/>
            <a:ext cx="371563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Entity-level interactions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« Object level Reasoning »</a:t>
            </a:r>
          </a:p>
          <a:p>
            <a:pPr algn="ctr"/>
            <a:r>
              <a:rPr lang="en-US" i="1" u="sng" dirty="0"/>
              <a:t>F. </a:t>
            </a:r>
            <a:r>
              <a:rPr lang="en-US" i="1" u="sng" dirty="0" err="1"/>
              <a:t>Baradel</a:t>
            </a:r>
            <a:r>
              <a:rPr lang="en-US" i="1" dirty="0"/>
              <a:t>, N. </a:t>
            </a:r>
            <a:r>
              <a:rPr lang="en-US" i="1" dirty="0" err="1"/>
              <a:t>Neverova</a:t>
            </a:r>
            <a:r>
              <a:rPr lang="en-US" i="1" dirty="0"/>
              <a:t>, C. Wolf,</a:t>
            </a:r>
          </a:p>
          <a:p>
            <a:pPr algn="ctr"/>
            <a:r>
              <a:rPr lang="en-US" i="1" dirty="0"/>
              <a:t>J. Mille, G. Mori, </a:t>
            </a:r>
            <a:r>
              <a:rPr lang="en-US" b="1" dirty="0"/>
              <a:t>ECCV'18</a:t>
            </a:r>
          </a:p>
          <a:p>
            <a:pPr algn="ctr"/>
            <a:endParaRPr lang="en-US" b="1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Object-centric modeling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Intra-time interactions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Learned relations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4888" y="4042800"/>
            <a:ext cx="3507704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Reasoning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«  Counterfactual learning »</a:t>
            </a:r>
          </a:p>
          <a:p>
            <a:pPr algn="ctr"/>
            <a:r>
              <a:rPr lang="en-US" i="1" u="sng" dirty="0"/>
              <a:t>F. </a:t>
            </a:r>
            <a:r>
              <a:rPr lang="en-US" i="1" u="sng" dirty="0" err="1"/>
              <a:t>Baradel</a:t>
            </a:r>
            <a:r>
              <a:rPr lang="en-US" i="1" dirty="0"/>
              <a:t>, N. </a:t>
            </a:r>
            <a:r>
              <a:rPr lang="en-US" i="1" dirty="0" err="1"/>
              <a:t>Neverova</a:t>
            </a:r>
            <a:r>
              <a:rPr lang="en-US" i="1" dirty="0"/>
              <a:t>, J. Mille, </a:t>
            </a:r>
          </a:p>
          <a:p>
            <a:pPr algn="ctr"/>
            <a:r>
              <a:rPr lang="en-US" i="1" dirty="0"/>
              <a:t>G. Mori, C. Wolf, </a:t>
            </a:r>
            <a:r>
              <a:rPr lang="en-US" b="1" dirty="0"/>
              <a:t>ICLR’20 (spotlight)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Unsupervised latent discovery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Future trajectory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New task in visual space</a:t>
            </a:r>
          </a:p>
        </p:txBody>
      </p:sp>
      <p:pic>
        <p:nvPicPr>
          <p:cNvPr id="8" name="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5809" y="1818000"/>
            <a:ext cx="3487143" cy="20549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ou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50058" y="1818000"/>
            <a:ext cx="2054923" cy="205492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A73F95-A2D2-5E42-8DAA-475CB290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37</a:t>
            </a:fld>
            <a:endParaRPr lang="fr-FR" dirty="0"/>
          </a:p>
        </p:txBody>
      </p:sp>
      <p:pic>
        <p:nvPicPr>
          <p:cNvPr id="11" name="out" descr="out">
            <a:hlinkClick r:id="" action="ppaction://media"/>
            <a:extLst>
              <a:ext uri="{FF2B5EF4-FFF2-40B4-BE49-F238E27FC236}">
                <a16:creationId xmlns:a16="http://schemas.microsoft.com/office/drawing/2014/main" id="{4E0E14BD-4403-9749-B234-C385A631679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35541" y="1817838"/>
            <a:ext cx="2741541" cy="20550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720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works</a:t>
            </a:r>
            <a:br>
              <a:rPr lang="en-US" dirty="0"/>
            </a:br>
            <a:r>
              <a:rPr lang="en-US" i="1" dirty="0"/>
              <a:t>Pose-driven Attention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130757" y="5753509"/>
            <a:ext cx="2852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« Focus to Hands»</a:t>
            </a:r>
          </a:p>
          <a:p>
            <a:pPr algn="ctr"/>
            <a:r>
              <a:rPr lang="en-US" i="1" u="sng" dirty="0"/>
              <a:t>F. </a:t>
            </a:r>
            <a:r>
              <a:rPr lang="en-US" i="1" u="sng" dirty="0" err="1"/>
              <a:t>Baradel</a:t>
            </a:r>
            <a:r>
              <a:rPr lang="en-US" i="1" dirty="0"/>
              <a:t>, C. Wolf, J. Mille, </a:t>
            </a:r>
            <a:r>
              <a:rPr lang="en-US" b="1" dirty="0"/>
              <a:t>ICCVW’17</a:t>
            </a:r>
          </a:p>
        </p:txBody>
      </p:sp>
      <p:sp>
        <p:nvSpPr>
          <p:cNvPr id="5" name="Rectangle 4"/>
          <p:cNvSpPr/>
          <p:nvPr/>
        </p:nvSpPr>
        <p:spPr>
          <a:xfrm>
            <a:off x="7769686" y="5753509"/>
            <a:ext cx="37156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« Pose-driven Attention to RGB»</a:t>
            </a:r>
          </a:p>
          <a:p>
            <a:pPr algn="ctr"/>
            <a:r>
              <a:rPr lang="en-US" i="1" u="sng" dirty="0"/>
              <a:t>F. </a:t>
            </a:r>
            <a:r>
              <a:rPr lang="en-US" i="1" u="sng" dirty="0" err="1"/>
              <a:t>Baradel</a:t>
            </a:r>
            <a:r>
              <a:rPr lang="en-US" i="1" dirty="0"/>
              <a:t>, C. </a:t>
            </a:r>
            <a:r>
              <a:rPr lang="en-US" i="1" dirty="0" err="1"/>
              <a:t>Wolf,J</a:t>
            </a:r>
            <a:r>
              <a:rPr lang="en-US" i="1" dirty="0"/>
              <a:t>. Mille, </a:t>
            </a:r>
          </a:p>
          <a:p>
            <a:pPr algn="ctr"/>
            <a:r>
              <a:rPr lang="en-US" b="1" dirty="0"/>
              <a:t>BMVC’18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A73F95-A2D2-5E42-8DAA-475CB290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38</a:t>
            </a:fld>
            <a:endParaRPr lang="fr-FR" dirty="0"/>
          </a:p>
        </p:txBody>
      </p:sp>
      <p:pic>
        <p:nvPicPr>
          <p:cNvPr id="10" name="hands (online-video-cutter.com)" descr="hand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B95123F-33F7-3841-AB7C-07DC21592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9208" y="1857199"/>
            <a:ext cx="6393584" cy="35998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B2E635-BFD7-C84A-866F-4806485AE34F}"/>
              </a:ext>
            </a:extLst>
          </p:cNvPr>
          <p:cNvSpPr/>
          <p:nvPr/>
        </p:nvSpPr>
        <p:spPr>
          <a:xfrm>
            <a:off x="4111689" y="5753509"/>
            <a:ext cx="39686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Skeleton &amp; RGB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Handcrafted/Learned context features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Focus around hands</a:t>
            </a:r>
          </a:p>
        </p:txBody>
      </p:sp>
    </p:spTree>
    <p:extLst>
      <p:ext uri="{BB962C8B-B14F-4D97-AF65-F5344CB8AC3E}">
        <p14:creationId xmlns:p14="http://schemas.microsoft.com/office/powerpoint/2010/main" val="259889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works</a:t>
            </a:r>
            <a:br>
              <a:rPr lang="en-US" dirty="0"/>
            </a:br>
            <a:r>
              <a:rPr lang="en-US" i="1" dirty="0"/>
              <a:t>Self-supervised learning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4771" y="5553893"/>
            <a:ext cx="41377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« Contrastive </a:t>
            </a:r>
            <a:r>
              <a:rPr lang="en-US" dirty="0" err="1"/>
              <a:t>Bidirectionnal</a:t>
            </a:r>
            <a:r>
              <a:rPr lang="en-US" dirty="0"/>
              <a:t> Transformer »</a:t>
            </a:r>
          </a:p>
          <a:p>
            <a:pPr algn="ctr"/>
            <a:r>
              <a:rPr lang="en-US" i="1" dirty="0"/>
              <a:t>C. Sun, </a:t>
            </a:r>
            <a:r>
              <a:rPr lang="en-US" i="1" u="sng" dirty="0"/>
              <a:t>F. </a:t>
            </a:r>
            <a:r>
              <a:rPr lang="en-US" i="1" u="sng" dirty="0" err="1"/>
              <a:t>Baradel</a:t>
            </a:r>
            <a:r>
              <a:rPr lang="en-US" i="1" dirty="0"/>
              <a:t>, K. Murphy, C. Schmid</a:t>
            </a:r>
          </a:p>
          <a:p>
            <a:pPr algn="ctr"/>
            <a:r>
              <a:rPr lang="en-US" b="1" dirty="0"/>
              <a:t>Under review ECCV’20</a:t>
            </a:r>
          </a:p>
        </p:txBody>
      </p:sp>
      <p:pic>
        <p:nvPicPr>
          <p:cNvPr id="1026" name="Picture 2" descr="lind-d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06" y="1975596"/>
            <a:ext cx="5614853" cy="34174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C30BC7-2E6E-1944-94D8-6006CC38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39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CBDF88-5431-A34B-A6E9-4978E3D255A5}"/>
              </a:ext>
            </a:extLst>
          </p:cNvPr>
          <p:cNvSpPr txBox="1"/>
          <p:nvPr/>
        </p:nvSpPr>
        <p:spPr>
          <a:xfrm>
            <a:off x="7014734" y="2505669"/>
            <a:ext cx="38035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pPr algn="ctr"/>
            <a:r>
              <a:rPr lang="fr-FR" dirty="0"/>
              <a:t>Beyond large-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</a:t>
            </a:r>
            <a:r>
              <a:rPr lang="fr-FR" dirty="0" err="1"/>
              <a:t>datasets</a:t>
            </a:r>
            <a:endParaRPr lang="fr-FR" dirty="0"/>
          </a:p>
          <a:p>
            <a:pPr algn="ctr"/>
            <a:r>
              <a:rPr lang="fr-FR" dirty="0"/>
              <a:t>Efficient</a:t>
            </a:r>
          </a:p>
          <a:p>
            <a:pPr algn="ctr"/>
            <a:r>
              <a:rPr lang="fr-FR" dirty="0" err="1"/>
              <a:t>Discover</a:t>
            </a:r>
            <a:r>
              <a:rPr lang="fr-FR" dirty="0"/>
              <a:t> </a:t>
            </a:r>
            <a:r>
              <a:rPr lang="fr-FR" dirty="0" err="1"/>
              <a:t>regularities</a:t>
            </a:r>
            <a:endParaRPr lang="fr-FR" dirty="0"/>
          </a:p>
          <a:p>
            <a:pPr algn="ctr"/>
            <a:r>
              <a:rPr lang="fr-FR" dirty="0" err="1"/>
              <a:t>Prediction</a:t>
            </a:r>
            <a:r>
              <a:rPr lang="fr-FR" dirty="0"/>
              <a:t> of </a:t>
            </a:r>
            <a:r>
              <a:rPr lang="fr-FR" dirty="0" err="1"/>
              <a:t>missing</a:t>
            </a:r>
            <a:r>
              <a:rPr lang="fr-FR" dirty="0"/>
              <a:t> parts</a:t>
            </a:r>
          </a:p>
          <a:p>
            <a:pPr algn="ctr"/>
            <a:r>
              <a:rPr lang="fr-FR" dirty="0" err="1"/>
              <a:t>Instructional</a:t>
            </a:r>
            <a:r>
              <a:rPr lang="fr-FR" dirty="0"/>
              <a:t> </a:t>
            </a:r>
            <a:r>
              <a:rPr lang="fr-FR" dirty="0" err="1"/>
              <a:t>videos</a:t>
            </a:r>
            <a:endParaRPr lang="fr-FR" dirty="0"/>
          </a:p>
          <a:p>
            <a:pPr algn="ctr"/>
            <a:r>
              <a:rPr lang="fr-FR" dirty="0"/>
              <a:t>Vision-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alignment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2D166E-4BF8-0141-8B35-ACAA80E8B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231" y="5013893"/>
            <a:ext cx="1099635" cy="10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E9D008-AECE-8941-B27E-13525EA47DB3}"/>
              </a:ext>
            </a:extLst>
          </p:cNvPr>
          <p:cNvSpPr/>
          <p:nvPr/>
        </p:nvSpPr>
        <p:spPr>
          <a:xfrm>
            <a:off x="6153536" y="6127451"/>
            <a:ext cx="17223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/>
              <a:t>Cordelia</a:t>
            </a:r>
            <a:r>
              <a:rPr lang="fr-FR" b="1" dirty="0"/>
              <a:t> Schmid</a:t>
            </a:r>
          </a:p>
          <a:p>
            <a:pPr algn="ctr"/>
            <a:r>
              <a:rPr lang="fr-FR" dirty="0"/>
              <a:t>INRIA </a:t>
            </a:r>
            <a:r>
              <a:rPr lang="mr-IN" dirty="0"/>
              <a:t>–</a:t>
            </a:r>
            <a:r>
              <a:rPr lang="fr-FR" dirty="0"/>
              <a:t> Google</a:t>
            </a:r>
          </a:p>
          <a:p>
            <a:pPr algn="ctr"/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2FDE031-3D5B-D84B-AF98-D4EE96CDB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449" y="5044167"/>
            <a:ext cx="1060365" cy="10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C493EE-2081-864B-934A-E28DE314135E}"/>
              </a:ext>
            </a:extLst>
          </p:cNvPr>
          <p:cNvSpPr/>
          <p:nvPr/>
        </p:nvSpPr>
        <p:spPr>
          <a:xfrm>
            <a:off x="8071830" y="6127451"/>
            <a:ext cx="10775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Chen Sun</a:t>
            </a:r>
          </a:p>
          <a:p>
            <a:pPr algn="ctr"/>
            <a:r>
              <a:rPr lang="fr-FR" dirty="0"/>
              <a:t>Google</a:t>
            </a:r>
          </a:p>
          <a:p>
            <a:pPr algn="ctr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C131BB5-A984-2846-B176-207FF2D61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904" y="5036684"/>
            <a:ext cx="1050547" cy="1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54A43-79C3-814B-8084-8798574A5F76}"/>
              </a:ext>
            </a:extLst>
          </p:cNvPr>
          <p:cNvSpPr/>
          <p:nvPr/>
        </p:nvSpPr>
        <p:spPr>
          <a:xfrm>
            <a:off x="9250273" y="6127451"/>
            <a:ext cx="1733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Kevin P. Murphy</a:t>
            </a:r>
          </a:p>
          <a:p>
            <a:pPr algn="ctr"/>
            <a:r>
              <a:rPr lang="fr-FR" dirty="0"/>
              <a:t>Google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568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video understanding task</a:t>
            </a:r>
            <a:br>
              <a:rPr lang="en-US" dirty="0"/>
            </a:br>
            <a:r>
              <a:rPr lang="en-US" i="1" dirty="0"/>
              <a:t>Action Recognition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7328AED-35CE-9147-83C5-9AA45351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4</a:t>
            </a:fld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57FEC7-131D-564A-9FCA-AA4209D85189}"/>
              </a:ext>
            </a:extLst>
          </p:cNvPr>
          <p:cNvCxnSpPr>
            <a:cxnSpLocks/>
          </p:cNvCxnSpPr>
          <p:nvPr/>
        </p:nvCxnSpPr>
        <p:spPr>
          <a:xfrm>
            <a:off x="4834396" y="3429000"/>
            <a:ext cx="75236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DA1C58F-1BC4-1347-A778-326F6130F8BF}"/>
              </a:ext>
            </a:extLst>
          </p:cNvPr>
          <p:cNvSpPr/>
          <p:nvPr/>
        </p:nvSpPr>
        <p:spPr>
          <a:xfrm>
            <a:off x="5603146" y="3133514"/>
            <a:ext cx="929270" cy="590971"/>
          </a:xfrm>
          <a:prstGeom prst="round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 system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B230AE5-202E-AC46-BF42-4764988F7D1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532416" y="3429000"/>
            <a:ext cx="6935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CE4857C5-9878-5D40-B452-1F6B33A62918}"/>
              </a:ext>
            </a:extLst>
          </p:cNvPr>
          <p:cNvSpPr txBox="1"/>
          <p:nvPr/>
        </p:nvSpPr>
        <p:spPr>
          <a:xfrm>
            <a:off x="4650149" y="4862632"/>
            <a:ext cx="2835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Classification </a:t>
            </a:r>
            <a:r>
              <a:rPr lang="fr-FR" dirty="0" err="1"/>
              <a:t>task</a:t>
            </a:r>
            <a:endParaRPr lang="fr-FR" dirty="0"/>
          </a:p>
          <a:p>
            <a:pPr algn="ctr"/>
            <a:r>
              <a:rPr lang="fr-FR" dirty="0" err="1"/>
              <a:t>Pre-defined</a:t>
            </a:r>
            <a:r>
              <a:rPr lang="fr-FR" dirty="0"/>
              <a:t> labels</a:t>
            </a:r>
          </a:p>
          <a:p>
            <a:pPr algn="ctr"/>
            <a:r>
              <a:rPr lang="fr-FR" dirty="0" err="1"/>
              <a:t>Similar</a:t>
            </a:r>
            <a:r>
              <a:rPr lang="fr-FR" dirty="0"/>
              <a:t> to </a:t>
            </a:r>
            <a:r>
              <a:rPr lang="fr-FR" dirty="0" err="1"/>
              <a:t>object</a:t>
            </a:r>
            <a:r>
              <a:rPr lang="fr-FR" dirty="0"/>
              <a:t> recognition</a:t>
            </a:r>
          </a:p>
        </p:txBody>
      </p:sp>
      <p:pic>
        <p:nvPicPr>
          <p:cNvPr id="20" name="walking" descr="walking">
            <a:hlinkClick r:id="" action="ppaction://media"/>
            <a:extLst>
              <a:ext uri="{FF2B5EF4-FFF2-40B4-BE49-F238E27FC236}">
                <a16:creationId xmlns:a16="http://schemas.microsoft.com/office/drawing/2014/main" id="{C70F35D2-32D0-C849-A429-13E8D840D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6516" y="2102294"/>
            <a:ext cx="3537880" cy="265341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A95BC5C-AF6D-2446-BF4E-BAD82F5C567A}"/>
              </a:ext>
            </a:extLst>
          </p:cNvPr>
          <p:cNvSpPr txBox="1"/>
          <p:nvPr/>
        </p:nvSpPr>
        <p:spPr>
          <a:xfrm>
            <a:off x="7338338" y="324433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walking</a:t>
            </a:r>
            <a:endParaRPr lang="fr-FR" i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5B4E2A7-33C5-6F46-B7C7-B45EF896A874}"/>
              </a:ext>
            </a:extLst>
          </p:cNvPr>
          <p:cNvSpPr txBox="1"/>
          <p:nvPr/>
        </p:nvSpPr>
        <p:spPr>
          <a:xfrm>
            <a:off x="5065429" y="6538912"/>
            <a:ext cx="2061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[HMDB, </a:t>
            </a:r>
            <a:r>
              <a:rPr lang="fr-FR" sz="1400" dirty="0" err="1"/>
              <a:t>Kuehne</a:t>
            </a:r>
            <a:r>
              <a:rPr lang="fr-FR" sz="1400" dirty="0"/>
              <a:t>, ICCV’11]</a:t>
            </a:r>
          </a:p>
        </p:txBody>
      </p:sp>
    </p:spTree>
    <p:extLst>
      <p:ext uri="{BB962C8B-B14F-4D97-AF65-F5344CB8AC3E}">
        <p14:creationId xmlns:p14="http://schemas.microsoft.com/office/powerpoint/2010/main" val="172890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What next?</a:t>
            </a:r>
            <a:br>
              <a:rPr lang="en-US" dirty="0"/>
            </a:br>
            <a:r>
              <a:rPr lang="en-US" i="1" dirty="0"/>
              <a:t>Real word counterfactual predictions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C30BC7-2E6E-1944-94D8-6006CC38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40</a:t>
            </a:fld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028F40-CE7D-8E49-8119-5EC3A46EDA8C}"/>
              </a:ext>
            </a:extLst>
          </p:cNvPr>
          <p:cNvSpPr/>
          <p:nvPr/>
        </p:nvSpPr>
        <p:spPr>
          <a:xfrm>
            <a:off x="6408364" y="2759322"/>
            <a:ext cx="36092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« </a:t>
            </a:r>
            <a:r>
              <a:rPr lang="en-US" dirty="0" err="1"/>
              <a:t>CoPhy</a:t>
            </a:r>
            <a:r>
              <a:rPr lang="en-US" dirty="0"/>
              <a:t>++ »</a:t>
            </a:r>
          </a:p>
          <a:p>
            <a:pPr algn="ctr"/>
            <a:r>
              <a:rPr lang="en-US" i="1" u="sng" dirty="0"/>
              <a:t>F. </a:t>
            </a:r>
            <a:r>
              <a:rPr lang="en-US" i="1" u="sng" dirty="0" err="1"/>
              <a:t>Baradel</a:t>
            </a:r>
            <a:r>
              <a:rPr lang="en-US" i="1" dirty="0"/>
              <a:t>, N. </a:t>
            </a:r>
            <a:r>
              <a:rPr lang="en-US" i="1" dirty="0" err="1"/>
              <a:t>Neverova</a:t>
            </a:r>
            <a:r>
              <a:rPr lang="en-US" i="1" dirty="0"/>
              <a:t>, J. Mille, </a:t>
            </a:r>
          </a:p>
          <a:p>
            <a:pPr algn="ctr"/>
            <a:r>
              <a:rPr lang="en-US" i="1" dirty="0"/>
              <a:t>G. Mori, C. Wolf</a:t>
            </a:r>
          </a:p>
          <a:p>
            <a:pPr algn="ctr"/>
            <a:r>
              <a:rPr lang="en-US" b="1" dirty="0"/>
              <a:t>To be submitted to TPAMI</a:t>
            </a:r>
          </a:p>
        </p:txBody>
      </p:sp>
      <p:pic>
        <p:nvPicPr>
          <p:cNvPr id="12" name="out" descr="out">
            <a:hlinkClick r:id="" action="ppaction://media"/>
            <a:extLst>
              <a:ext uri="{FF2B5EF4-FFF2-40B4-BE49-F238E27FC236}">
                <a16:creationId xmlns:a16="http://schemas.microsoft.com/office/drawing/2014/main" id="{398156E0-E175-564B-A54C-C09936E315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3797" y="2298599"/>
            <a:ext cx="3449840" cy="34498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8A7B83-30D5-B24D-AD7A-B83AB8E2B9A5}"/>
              </a:ext>
            </a:extLst>
          </p:cNvPr>
          <p:cNvSpPr/>
          <p:nvPr/>
        </p:nvSpPr>
        <p:spPr>
          <a:xfrm>
            <a:off x="6372922" y="4355011"/>
            <a:ext cx="36092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 object supervision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Unsupervised </a:t>
            </a:r>
            <a:r>
              <a:rPr lang="en-US" dirty="0" err="1">
                <a:solidFill>
                  <a:srgbClr val="FF0000"/>
                </a:solidFill>
              </a:rPr>
              <a:t>keypoints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Predictions in image space</a:t>
            </a:r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7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What next?</a:t>
            </a:r>
            <a:br>
              <a:rPr lang="en-US" dirty="0"/>
            </a:br>
            <a:r>
              <a:rPr lang="en-US" i="1" dirty="0"/>
              <a:t>Real word counterfactual predictions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81001" y="5065376"/>
            <a:ext cx="38299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Beyond correlation and dataset biases</a:t>
            </a:r>
          </a:p>
          <a:p>
            <a:pPr algn="ctr"/>
            <a:r>
              <a:rPr lang="en-US" dirty="0"/>
              <a:t>Latent concept</a:t>
            </a:r>
          </a:p>
          <a:p>
            <a:pPr algn="ctr"/>
            <a:r>
              <a:rPr lang="en-US" dirty="0"/>
              <a:t>Generalization</a:t>
            </a:r>
          </a:p>
          <a:p>
            <a:pPr algn="ctr"/>
            <a:r>
              <a:rPr lang="en-US" dirty="0"/>
              <a:t>Semantical structure</a:t>
            </a:r>
          </a:p>
          <a:p>
            <a:pPr algn="ctr"/>
            <a:r>
              <a:rPr lang="en-US" dirty="0"/>
              <a:t>Ontology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C30BC7-2E6E-1944-94D8-6006CC38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41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09AB89-7BA6-AF48-810D-16C1E61BD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241" y="3625186"/>
            <a:ext cx="1405030" cy="11730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04EA54-E84F-4843-9CF4-ED8B71AED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667" y="2127329"/>
            <a:ext cx="1206179" cy="1206179"/>
          </a:xfrm>
          <a:prstGeom prst="rect">
            <a:avLst/>
          </a:prstGeom>
        </p:spPr>
      </p:pic>
      <p:pic>
        <p:nvPicPr>
          <p:cNvPr id="8" name="tomato_small" descr="tomato_small">
            <a:hlinkClick r:id="" action="ppaction://media"/>
            <a:extLst>
              <a:ext uri="{FF2B5EF4-FFF2-40B4-BE49-F238E27FC236}">
                <a16:creationId xmlns:a16="http://schemas.microsoft.com/office/drawing/2014/main" id="{B8703B6F-1076-7B45-8A4F-575607312B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13846" y="2093548"/>
            <a:ext cx="4400212" cy="247992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C3DC93A-8EE7-E149-8570-8C9C2CE1199A}"/>
              </a:ext>
            </a:extLst>
          </p:cNvPr>
          <p:cNvSpPr txBox="1"/>
          <p:nvPr/>
        </p:nvSpPr>
        <p:spPr>
          <a:xfrm>
            <a:off x="7011821" y="3204631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What</a:t>
            </a:r>
            <a:r>
              <a:rPr lang="fr-FR" dirty="0"/>
              <a:t> if?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3CC6A8C-EE29-7545-9523-29E975542CCE}"/>
              </a:ext>
            </a:extLst>
          </p:cNvPr>
          <p:cNvCxnSpPr>
            <a:endCxn id="7" idx="1"/>
          </p:cNvCxnSpPr>
          <p:nvPr/>
        </p:nvCxnSpPr>
        <p:spPr>
          <a:xfrm flipV="1">
            <a:off x="6714058" y="2730419"/>
            <a:ext cx="1278609" cy="60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8D3B7CB-2556-9148-BEC8-E376114A17A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714058" y="3372980"/>
            <a:ext cx="1179183" cy="83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85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26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What next?</a:t>
            </a:r>
            <a:br>
              <a:rPr lang="en-US" dirty="0"/>
            </a:br>
            <a:r>
              <a:rPr lang="en-US" i="1" dirty="0"/>
              <a:t>Disentangled representation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561622" y="5156021"/>
            <a:ext cx="5068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vs Video</a:t>
            </a:r>
          </a:p>
          <a:p>
            <a:pPr algn="ctr"/>
            <a:r>
              <a:rPr lang="en-US" dirty="0"/>
              <a:t>Appearance vs Motion</a:t>
            </a:r>
          </a:p>
          <a:p>
            <a:pPr algn="ctr"/>
            <a:r>
              <a:rPr lang="en-US" dirty="0"/>
              <a:t>Human Object Interaction vs Long-range activities</a:t>
            </a:r>
          </a:p>
          <a:p>
            <a:pPr algn="ctr"/>
            <a:r>
              <a:rPr lang="en-US" dirty="0"/>
              <a:t>Efficient representation</a:t>
            </a:r>
          </a:p>
        </p:txBody>
      </p:sp>
      <p:pic>
        <p:nvPicPr>
          <p:cNvPr id="14" name="Image 13" descr="Capture d’écran 2020-04-28 à 13.50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43" y="1952728"/>
            <a:ext cx="2724286" cy="29032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C30BC7-2E6E-1944-94D8-6006CC38D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42</a:t>
            </a:fld>
            <a:endParaRPr lang="fr-FR" dirty="0"/>
          </a:p>
        </p:txBody>
      </p:sp>
      <p:pic>
        <p:nvPicPr>
          <p:cNvPr id="5" name="out_small" descr="out_small">
            <a:hlinkClick r:id="" action="ppaction://media"/>
            <a:extLst>
              <a:ext uri="{FF2B5EF4-FFF2-40B4-BE49-F238E27FC236}">
                <a16:creationId xmlns:a16="http://schemas.microsoft.com/office/drawing/2014/main" id="{DE538237-366D-AD44-B21C-353D7E157E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7597" y="2140217"/>
            <a:ext cx="4486006" cy="25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</p:txBody>
      </p:sp>
      <p:grpSp>
        <p:nvGrpSpPr>
          <p:cNvPr id="28" name="Grouper 27"/>
          <p:cNvGrpSpPr/>
          <p:nvPr/>
        </p:nvGrpSpPr>
        <p:grpSpPr>
          <a:xfrm>
            <a:off x="3752449" y="1691476"/>
            <a:ext cx="1736245" cy="2072451"/>
            <a:chOff x="3659438" y="1612767"/>
            <a:chExt cx="1736245" cy="2072451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11" y="1612767"/>
              <a:ext cx="1282700" cy="1397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659438" y="3038887"/>
              <a:ext cx="173624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/>
                <a:t>Christian Wolf</a:t>
              </a:r>
            </a:p>
            <a:p>
              <a:pPr algn="ctr"/>
              <a:r>
                <a:rPr lang="fr-FR" dirty="0"/>
                <a:t>INSA Lyon - LIRIS</a:t>
              </a: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6453565" y="1690688"/>
            <a:ext cx="1920526" cy="2073238"/>
            <a:chOff x="6360554" y="1611979"/>
            <a:chExt cx="1920526" cy="207323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5817" y="1611979"/>
              <a:ext cx="1270000" cy="1397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360554" y="3038886"/>
              <a:ext cx="192052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/>
                <a:t>Julien Mille</a:t>
              </a:r>
            </a:p>
            <a:p>
              <a:pPr algn="ctr"/>
              <a:r>
                <a:rPr lang="fr-FR" dirty="0"/>
                <a:t>INSA CVL - LI Tours</a:t>
              </a: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03" y="4294037"/>
            <a:ext cx="1397000" cy="1397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4820" y="5741526"/>
            <a:ext cx="22233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Natalia </a:t>
            </a:r>
            <a:r>
              <a:rPr lang="fr-FR" b="1" dirty="0" err="1"/>
              <a:t>Neverova</a:t>
            </a:r>
            <a:endParaRPr lang="fr-FR" b="1" dirty="0"/>
          </a:p>
          <a:p>
            <a:pPr algn="ctr"/>
            <a:r>
              <a:rPr lang="fr-FR" dirty="0"/>
              <a:t>Facebook AI </a:t>
            </a:r>
            <a:r>
              <a:rPr lang="fr-FR" dirty="0" err="1"/>
              <a:t>Research</a:t>
            </a:r>
            <a:endParaRPr lang="fr-FR" dirty="0"/>
          </a:p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855" y="4294037"/>
            <a:ext cx="1371600" cy="1397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466532" y="5741526"/>
            <a:ext cx="23942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Greg Mori</a:t>
            </a:r>
          </a:p>
          <a:p>
            <a:pPr algn="ctr"/>
            <a:r>
              <a:rPr lang="fr-FR" dirty="0"/>
              <a:t>Simon Fraser </a:t>
            </a:r>
            <a:r>
              <a:rPr lang="fr-FR" dirty="0" err="1"/>
              <a:t>University</a:t>
            </a:r>
            <a:endParaRPr lang="fr-FR" dirty="0"/>
          </a:p>
          <a:p>
            <a:pPr algn="ctr"/>
            <a:r>
              <a:rPr lang="fr-FR" dirty="0" err="1"/>
              <a:t>Borealis</a:t>
            </a:r>
            <a:r>
              <a:rPr lang="fr-FR" dirty="0"/>
              <a:t> AI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4407" y="4294037"/>
            <a:ext cx="1308100" cy="1397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57304" y="5741526"/>
            <a:ext cx="21023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Graham W. Taylor</a:t>
            </a:r>
          </a:p>
          <a:p>
            <a:pPr algn="ctr"/>
            <a:r>
              <a:rPr lang="fr-FR" dirty="0" err="1"/>
              <a:t>University</a:t>
            </a:r>
            <a:r>
              <a:rPr lang="fr-FR" dirty="0"/>
              <a:t> of Guelph</a:t>
            </a:r>
          </a:p>
          <a:p>
            <a:pPr algn="ctr"/>
            <a:r>
              <a:rPr lang="fr-FR" dirty="0" err="1"/>
              <a:t>Vector</a:t>
            </a:r>
            <a:r>
              <a:rPr lang="fr-FR" dirty="0"/>
              <a:t> Institute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706" y="4294037"/>
            <a:ext cx="1422400" cy="1397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46708" y="5741526"/>
            <a:ext cx="17223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/>
              <a:t>Cordelia</a:t>
            </a:r>
            <a:r>
              <a:rPr lang="fr-FR" b="1" dirty="0"/>
              <a:t> Schmid</a:t>
            </a:r>
          </a:p>
          <a:p>
            <a:pPr algn="ctr"/>
            <a:r>
              <a:rPr lang="fr-FR" dirty="0"/>
              <a:t>INRIA </a:t>
            </a:r>
            <a:r>
              <a:rPr lang="mr-IN" dirty="0"/>
              <a:t>–</a:t>
            </a:r>
            <a:r>
              <a:rPr lang="fr-FR" dirty="0"/>
              <a:t> Google</a:t>
            </a:r>
          </a:p>
          <a:p>
            <a:pPr algn="ctr"/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3397" y="4294037"/>
            <a:ext cx="1371600" cy="1397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930428" y="5741526"/>
            <a:ext cx="10775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Chen Sun</a:t>
            </a:r>
          </a:p>
          <a:p>
            <a:pPr algn="ctr"/>
            <a:r>
              <a:rPr lang="fr-FR" dirty="0"/>
              <a:t>Google</a:t>
            </a:r>
          </a:p>
          <a:p>
            <a:pPr algn="ctr"/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3251" y="4294037"/>
            <a:ext cx="1358900" cy="1397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285797" y="5741526"/>
            <a:ext cx="1733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Kevin P. Murphy</a:t>
            </a:r>
          </a:p>
          <a:p>
            <a:pPr algn="ctr"/>
            <a:r>
              <a:rPr lang="fr-FR" dirty="0"/>
              <a:t>Google</a:t>
            </a:r>
          </a:p>
          <a:p>
            <a:pPr algn="ctr"/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43D10FD9-93E1-2840-AC93-01AC83EF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6367" y="6482293"/>
            <a:ext cx="2743200" cy="365125"/>
          </a:xfrm>
        </p:spPr>
        <p:txBody>
          <a:bodyPr/>
          <a:lstStyle/>
          <a:p>
            <a:fld id="{29A4508B-F1F4-B344-B50F-1E6FE40F5DD2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759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Human Pose</a:t>
            </a:r>
          </a:p>
        </p:txBody>
      </p:sp>
      <p:pic>
        <p:nvPicPr>
          <p:cNvPr id="4" name="walking_bis_cen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94612" y="1709680"/>
            <a:ext cx="2126804" cy="3509226"/>
          </a:xfrm>
          <a:prstGeom prst="rect">
            <a:avLst/>
          </a:prstGeom>
        </p:spPr>
      </p:pic>
      <p:pic>
        <p:nvPicPr>
          <p:cNvPr id="5" name="chopping_bis_cente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61095" y="1709679"/>
            <a:ext cx="2126804" cy="350922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34208" y="5558526"/>
            <a:ext cx="2047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Walking</a:t>
            </a:r>
          </a:p>
          <a:p>
            <a:pPr algn="ctr"/>
            <a:r>
              <a:rPr lang="en-US" sz="2400" dirty="0"/>
              <a:t>Pose is enough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327522" y="5558526"/>
            <a:ext cx="3193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Chopping</a:t>
            </a:r>
          </a:p>
          <a:p>
            <a:pPr algn="ctr"/>
            <a:r>
              <a:rPr lang="en-US" sz="2400" dirty="0"/>
              <a:t>What is being chopped?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157281" y="648866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[Johansson, 1973]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F0C5265-2DEA-4D4E-BB1B-1E571311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Context &amp; Appearance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685" y="1929421"/>
            <a:ext cx="4956629" cy="331824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039186"/>
            <a:ext cx="1921315" cy="138951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353" y="3254984"/>
            <a:ext cx="2798234" cy="199268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281000" y="5486399"/>
            <a:ext cx="1629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Swimming?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186936" y="6040065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Handshaking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DCDDD35-1872-6D40-986F-DC42EFB8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650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Action Recognition</a:t>
            </a:r>
            <a:br>
              <a:rPr lang="en-US" dirty="0"/>
            </a:br>
            <a:r>
              <a:rPr lang="en-US" i="1" dirty="0"/>
              <a:t>Recent works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7328AED-35CE-9147-83C5-9AA45351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7</a:t>
            </a:fld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5B4E2A7-33C5-6F46-B7C7-B45EF896A874}"/>
              </a:ext>
            </a:extLst>
          </p:cNvPr>
          <p:cNvSpPr txBox="1"/>
          <p:nvPr/>
        </p:nvSpPr>
        <p:spPr>
          <a:xfrm>
            <a:off x="-46102" y="6334780"/>
            <a:ext cx="2601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[</a:t>
            </a:r>
            <a:r>
              <a:rPr lang="fr-FR" sz="1400" dirty="0" err="1"/>
              <a:t>Two-stream</a:t>
            </a:r>
            <a:r>
              <a:rPr lang="fr-FR" sz="1400" dirty="0"/>
              <a:t>, </a:t>
            </a:r>
            <a:r>
              <a:rPr lang="fr-FR" sz="1400" dirty="0" err="1"/>
              <a:t>Simonyan</a:t>
            </a:r>
            <a:r>
              <a:rPr lang="fr-FR" sz="1400" dirty="0"/>
              <a:t>, NIPS’16]</a:t>
            </a:r>
          </a:p>
          <a:p>
            <a:pPr algn="ctr"/>
            <a:r>
              <a:rPr lang="fr-FR" sz="1400" dirty="0"/>
              <a:t>[I3D, </a:t>
            </a:r>
            <a:r>
              <a:rPr lang="fr-FR" sz="1400" dirty="0" err="1"/>
              <a:t>Carreira</a:t>
            </a:r>
            <a:r>
              <a:rPr lang="fr-FR" sz="1400" dirty="0"/>
              <a:t> et al, CVPR’18]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C2D70C-3DD7-1149-9583-DE754F43E742}"/>
              </a:ext>
            </a:extLst>
          </p:cNvPr>
          <p:cNvSpPr txBox="1"/>
          <p:nvPr/>
        </p:nvSpPr>
        <p:spPr>
          <a:xfrm>
            <a:off x="8763521" y="163980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I3D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32AFFF-E077-4544-B17D-290812E92BB7}"/>
              </a:ext>
            </a:extLst>
          </p:cNvPr>
          <p:cNvSpPr/>
          <p:nvPr/>
        </p:nvSpPr>
        <p:spPr>
          <a:xfrm>
            <a:off x="4897627" y="4912378"/>
            <a:ext cx="36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2D</a:t>
            </a:r>
          </a:p>
        </p:txBody>
      </p:sp>
      <p:grpSp>
        <p:nvGrpSpPr>
          <p:cNvPr id="23" name="Grouper 41">
            <a:extLst>
              <a:ext uri="{FF2B5EF4-FFF2-40B4-BE49-F238E27FC236}">
                <a16:creationId xmlns:a16="http://schemas.microsoft.com/office/drawing/2014/main" id="{51C35855-5DDD-FD4F-B242-DF6890AB9E1B}"/>
              </a:ext>
            </a:extLst>
          </p:cNvPr>
          <p:cNvGrpSpPr/>
          <p:nvPr/>
        </p:nvGrpSpPr>
        <p:grpSpPr>
          <a:xfrm>
            <a:off x="4713932" y="2289780"/>
            <a:ext cx="690522" cy="716580"/>
            <a:chOff x="1654659" y="3072210"/>
            <a:chExt cx="690522" cy="716580"/>
          </a:xfrm>
        </p:grpSpPr>
        <p:sp>
          <p:nvSpPr>
            <p:cNvPr id="24" name="Opération manuelle 23">
              <a:extLst>
                <a:ext uri="{FF2B5EF4-FFF2-40B4-BE49-F238E27FC236}">
                  <a16:creationId xmlns:a16="http://schemas.microsoft.com/office/drawing/2014/main" id="{F67E7D78-44A9-9E48-8E5A-F43E2E0864B9}"/>
                </a:ext>
              </a:extLst>
            </p:cNvPr>
            <p:cNvSpPr/>
            <p:nvPr/>
          </p:nvSpPr>
          <p:spPr>
            <a:xfrm rot="16200000">
              <a:off x="1641630" y="3085239"/>
              <a:ext cx="716580" cy="69052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95B6C2C-072D-0F4E-8BF8-1F3C085A4526}"/>
                </a:ext>
              </a:extLst>
            </p:cNvPr>
            <p:cNvSpPr txBox="1"/>
            <p:nvPr/>
          </p:nvSpPr>
          <p:spPr>
            <a:xfrm>
              <a:off x="1715226" y="32458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CNN</a:t>
              </a:r>
            </a:p>
          </p:txBody>
        </p:sp>
      </p:grp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2CDA88E-297B-2446-BC65-380B5A39458D}"/>
              </a:ext>
            </a:extLst>
          </p:cNvPr>
          <p:cNvCxnSpPr/>
          <p:nvPr/>
        </p:nvCxnSpPr>
        <p:spPr>
          <a:xfrm>
            <a:off x="4341684" y="2668236"/>
            <a:ext cx="37224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er 41">
            <a:extLst>
              <a:ext uri="{FF2B5EF4-FFF2-40B4-BE49-F238E27FC236}">
                <a16:creationId xmlns:a16="http://schemas.microsoft.com/office/drawing/2014/main" id="{07DE10FD-412D-3543-8ED7-386BB05E818C}"/>
              </a:ext>
            </a:extLst>
          </p:cNvPr>
          <p:cNvGrpSpPr/>
          <p:nvPr/>
        </p:nvGrpSpPr>
        <p:grpSpPr>
          <a:xfrm>
            <a:off x="4713932" y="3744016"/>
            <a:ext cx="690522" cy="716580"/>
            <a:chOff x="1654659" y="3072210"/>
            <a:chExt cx="690522" cy="716580"/>
          </a:xfrm>
        </p:grpSpPr>
        <p:sp>
          <p:nvSpPr>
            <p:cNvPr id="28" name="Opération manuelle 27">
              <a:extLst>
                <a:ext uri="{FF2B5EF4-FFF2-40B4-BE49-F238E27FC236}">
                  <a16:creationId xmlns:a16="http://schemas.microsoft.com/office/drawing/2014/main" id="{43E1116B-FF04-5C41-8B73-8D680F76FCE5}"/>
                </a:ext>
              </a:extLst>
            </p:cNvPr>
            <p:cNvSpPr/>
            <p:nvPr/>
          </p:nvSpPr>
          <p:spPr>
            <a:xfrm rot="16200000">
              <a:off x="1641630" y="3085239"/>
              <a:ext cx="716580" cy="69052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6B60C2E-BA81-DF49-BE41-5ECAB5C241F5}"/>
                </a:ext>
              </a:extLst>
            </p:cNvPr>
            <p:cNvSpPr txBox="1"/>
            <p:nvPr/>
          </p:nvSpPr>
          <p:spPr>
            <a:xfrm>
              <a:off x="1715226" y="32458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CNN</a:t>
              </a:r>
            </a:p>
          </p:txBody>
        </p:sp>
      </p:grp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472F495-26E3-4448-AC68-793BBFD196EC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341684" y="4102305"/>
            <a:ext cx="37224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r 41">
            <a:extLst>
              <a:ext uri="{FF2B5EF4-FFF2-40B4-BE49-F238E27FC236}">
                <a16:creationId xmlns:a16="http://schemas.microsoft.com/office/drawing/2014/main" id="{5A88BE23-D2BC-6542-A684-188BD801B7D6}"/>
              </a:ext>
            </a:extLst>
          </p:cNvPr>
          <p:cNvGrpSpPr/>
          <p:nvPr/>
        </p:nvGrpSpPr>
        <p:grpSpPr>
          <a:xfrm>
            <a:off x="9623911" y="2817092"/>
            <a:ext cx="690522" cy="716580"/>
            <a:chOff x="1654659" y="3072210"/>
            <a:chExt cx="690522" cy="716580"/>
          </a:xfrm>
        </p:grpSpPr>
        <p:sp>
          <p:nvSpPr>
            <p:cNvPr id="32" name="Opération manuelle 31">
              <a:extLst>
                <a:ext uri="{FF2B5EF4-FFF2-40B4-BE49-F238E27FC236}">
                  <a16:creationId xmlns:a16="http://schemas.microsoft.com/office/drawing/2014/main" id="{74531A4F-0E6D-604D-8DEA-3784F9FD0C92}"/>
                </a:ext>
              </a:extLst>
            </p:cNvPr>
            <p:cNvSpPr/>
            <p:nvPr/>
          </p:nvSpPr>
          <p:spPr>
            <a:xfrm rot="16200000">
              <a:off x="1641630" y="3085239"/>
              <a:ext cx="716580" cy="690522"/>
            </a:xfrm>
            <a:prstGeom prst="flowChartManualOpera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989A9A54-AFDB-FA47-9AC2-242147DD75B3}"/>
                </a:ext>
              </a:extLst>
            </p:cNvPr>
            <p:cNvSpPr txBox="1"/>
            <p:nvPr/>
          </p:nvSpPr>
          <p:spPr>
            <a:xfrm>
              <a:off x="1715226" y="3245833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CNN</a:t>
              </a:r>
            </a:p>
          </p:txBody>
        </p:sp>
      </p:grp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62ABB7F-BF4E-774C-BAB3-5C866A45958E}"/>
              </a:ext>
            </a:extLst>
          </p:cNvPr>
          <p:cNvCxnSpPr>
            <a:cxnSpLocks/>
            <a:stCxn id="45" idx="3"/>
            <a:endCxn id="32" idx="0"/>
          </p:cNvCxnSpPr>
          <p:nvPr/>
        </p:nvCxnSpPr>
        <p:spPr>
          <a:xfrm flipV="1">
            <a:off x="9302321" y="3175382"/>
            <a:ext cx="321590" cy="10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C1502E9-A738-3540-8CD0-FFB56E0FB784}"/>
              </a:ext>
            </a:extLst>
          </p:cNvPr>
          <p:cNvSpPr txBox="1"/>
          <p:nvPr/>
        </p:nvSpPr>
        <p:spPr>
          <a:xfrm>
            <a:off x="5796739" y="317538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label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556F57FB-102A-AF49-87A8-775076120175}"/>
              </a:ext>
            </a:extLst>
          </p:cNvPr>
          <p:cNvCxnSpPr>
            <a:cxnSpLocks/>
            <a:stCxn id="32" idx="2"/>
            <a:endCxn id="37" idx="1"/>
          </p:cNvCxnSpPr>
          <p:nvPr/>
        </p:nvCxnSpPr>
        <p:spPr>
          <a:xfrm flipV="1">
            <a:off x="10314433" y="3175381"/>
            <a:ext cx="26324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7CB87A7-44D3-EB44-A1AA-97231D0FFED8}"/>
              </a:ext>
            </a:extLst>
          </p:cNvPr>
          <p:cNvSpPr txBox="1"/>
          <p:nvPr/>
        </p:nvSpPr>
        <p:spPr>
          <a:xfrm>
            <a:off x="10577681" y="299071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label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66B3AC-05B0-604B-AF35-AAE03C18B078}"/>
              </a:ext>
            </a:extLst>
          </p:cNvPr>
          <p:cNvSpPr/>
          <p:nvPr/>
        </p:nvSpPr>
        <p:spPr>
          <a:xfrm>
            <a:off x="2883742" y="1639809"/>
            <a:ext cx="1320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/>
              <a:t>Two-stream</a:t>
            </a:r>
            <a:endParaRPr lang="fr-FR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CC2494-A017-FB42-AD93-B28937A963B0}"/>
              </a:ext>
            </a:extLst>
          </p:cNvPr>
          <p:cNvSpPr/>
          <p:nvPr/>
        </p:nvSpPr>
        <p:spPr>
          <a:xfrm>
            <a:off x="2785922" y="3087850"/>
            <a:ext cx="130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/>
              <a:t>Appearance</a:t>
            </a:r>
            <a:endParaRPr lang="fr-FR" i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C1629B-5304-A14C-AC8E-CC6F0F859D80}"/>
              </a:ext>
            </a:extLst>
          </p:cNvPr>
          <p:cNvSpPr/>
          <p:nvPr/>
        </p:nvSpPr>
        <p:spPr>
          <a:xfrm>
            <a:off x="3003168" y="461531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Motion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35466F-F9F1-9249-AE08-A3DD791D3020}"/>
              </a:ext>
            </a:extLst>
          </p:cNvPr>
          <p:cNvSpPr txBox="1"/>
          <p:nvPr/>
        </p:nvSpPr>
        <p:spPr>
          <a:xfrm>
            <a:off x="3672164" y="5571693"/>
            <a:ext cx="4847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Limitations</a:t>
            </a:r>
          </a:p>
          <a:p>
            <a:pPr algn="ctr"/>
            <a:r>
              <a:rPr lang="fr-FR" dirty="0" err="1"/>
              <a:t>Biased</a:t>
            </a:r>
            <a:r>
              <a:rPr lang="fr-FR" dirty="0"/>
              <a:t> </a:t>
            </a:r>
            <a:r>
              <a:rPr lang="fr-FR" dirty="0" err="1"/>
              <a:t>towards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  <a:p>
            <a:pPr algn="ctr"/>
            <a:r>
              <a:rPr lang="fr-FR" dirty="0" err="1"/>
              <a:t>Lack</a:t>
            </a:r>
            <a:r>
              <a:rPr lang="fr-FR" dirty="0"/>
              <a:t> of </a:t>
            </a:r>
            <a:r>
              <a:rPr lang="fr-FR" dirty="0" err="1"/>
              <a:t>explainability</a:t>
            </a:r>
            <a:endParaRPr lang="fr-FR" dirty="0"/>
          </a:p>
          <a:p>
            <a:pPr algn="ctr"/>
            <a:r>
              <a:rPr lang="fr-FR" dirty="0" err="1"/>
              <a:t>Human</a:t>
            </a:r>
            <a:r>
              <a:rPr lang="fr-FR" dirty="0"/>
              <a:t> pose? </a:t>
            </a:r>
            <a:r>
              <a:rPr lang="fr-FR" dirty="0" err="1"/>
              <a:t>Objects</a:t>
            </a:r>
            <a:r>
              <a:rPr lang="fr-FR" dirty="0"/>
              <a:t>? </a:t>
            </a:r>
            <a:r>
              <a:rPr lang="fr-FR" dirty="0" err="1"/>
              <a:t>Scene</a:t>
            </a:r>
            <a:r>
              <a:rPr lang="fr-FR" dirty="0"/>
              <a:t>?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B5C030E-6FC2-7E45-89BA-AAFA78915CC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63408" y="3603706"/>
            <a:ext cx="1800000" cy="99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3EC5C9E-9BC7-2745-B0C8-D5225E735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50" y="2149958"/>
            <a:ext cx="1800000" cy="99622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4" name="Groupe 83">
            <a:extLst>
              <a:ext uri="{FF2B5EF4-FFF2-40B4-BE49-F238E27FC236}">
                <a16:creationId xmlns:a16="http://schemas.microsoft.com/office/drawing/2014/main" id="{B988B501-16D3-4F43-B332-03D8C198DA8F}"/>
              </a:ext>
            </a:extLst>
          </p:cNvPr>
          <p:cNvGrpSpPr/>
          <p:nvPr/>
        </p:nvGrpSpPr>
        <p:grpSpPr>
          <a:xfrm>
            <a:off x="7201795" y="2687608"/>
            <a:ext cx="2100526" cy="1255078"/>
            <a:chOff x="7183754" y="2394443"/>
            <a:chExt cx="2100526" cy="1255078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A4D1D957-A65F-F146-916A-A6BCB87E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4280" y="2394443"/>
              <a:ext cx="1800000" cy="996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AB8F730C-E706-C24C-A8DC-7361923C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4584" y="2500063"/>
              <a:ext cx="1800000" cy="996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727AF004-89E5-5747-AFB7-F860E351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3754" y="2653297"/>
              <a:ext cx="1800000" cy="996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6F294EB2-3176-2546-8ECD-C73C4B4BD9F1}"/>
              </a:ext>
            </a:extLst>
          </p:cNvPr>
          <p:cNvCxnSpPr>
            <a:stCxn id="24" idx="2"/>
            <a:endCxn id="13" idx="1"/>
          </p:cNvCxnSpPr>
          <p:nvPr/>
        </p:nvCxnSpPr>
        <p:spPr>
          <a:xfrm>
            <a:off x="5404454" y="2648070"/>
            <a:ext cx="392285" cy="7119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ngle 47">
            <a:extLst>
              <a:ext uri="{FF2B5EF4-FFF2-40B4-BE49-F238E27FC236}">
                <a16:creationId xmlns:a16="http://schemas.microsoft.com/office/drawing/2014/main" id="{3AD73FFD-4827-8E4E-9CEE-AF0D48DB3FCE}"/>
              </a:ext>
            </a:extLst>
          </p:cNvPr>
          <p:cNvCxnSpPr>
            <a:cxnSpLocks/>
            <a:stCxn id="28" idx="2"/>
            <a:endCxn id="13" idx="1"/>
          </p:cNvCxnSpPr>
          <p:nvPr/>
        </p:nvCxnSpPr>
        <p:spPr>
          <a:xfrm flipV="1">
            <a:off x="5404454" y="3360048"/>
            <a:ext cx="392285" cy="7422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9860D193-5418-2C48-AC8F-72E1640205A8}"/>
              </a:ext>
            </a:extLst>
          </p:cNvPr>
          <p:cNvSpPr txBox="1"/>
          <p:nvPr/>
        </p:nvSpPr>
        <p:spPr>
          <a:xfrm>
            <a:off x="7876540" y="394300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Video</a:t>
            </a:r>
            <a:endParaRPr lang="fr-FR" dirty="0"/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D9C2D26C-057B-1D4A-96CB-29FB2E62D228}"/>
              </a:ext>
            </a:extLst>
          </p:cNvPr>
          <p:cNvGrpSpPr/>
          <p:nvPr/>
        </p:nvGrpSpPr>
        <p:grpSpPr>
          <a:xfrm>
            <a:off x="112062" y="2687925"/>
            <a:ext cx="2100526" cy="1255078"/>
            <a:chOff x="112062" y="2776825"/>
            <a:chExt cx="2100526" cy="1255078"/>
          </a:xfrm>
        </p:grpSpPr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FACAA0B9-E9FB-2641-9866-0CD04CF03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588" y="2776825"/>
              <a:ext cx="1800000" cy="996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BA33BA0B-F446-F146-B0E8-BD07EC5A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892" y="2882445"/>
              <a:ext cx="1800000" cy="996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A8B0678E-3D60-E64D-BAA2-E915B70C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062" y="3035679"/>
              <a:ext cx="1800000" cy="996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D1F6F2A1-1B54-E744-9C6A-FF61ECCEA5E7}"/>
              </a:ext>
            </a:extLst>
          </p:cNvPr>
          <p:cNvCxnSpPr>
            <a:cxnSpLocks/>
            <a:stCxn id="55" idx="3"/>
            <a:endCxn id="15" idx="1"/>
          </p:cNvCxnSpPr>
          <p:nvPr/>
        </p:nvCxnSpPr>
        <p:spPr>
          <a:xfrm flipV="1">
            <a:off x="2212588" y="2648070"/>
            <a:ext cx="329162" cy="5379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6D5AB1D-8E8B-884F-9B9B-4CE81E86CAFD}"/>
              </a:ext>
            </a:extLst>
          </p:cNvPr>
          <p:cNvCxnSpPr>
            <a:cxnSpLocks/>
            <a:stCxn id="55" idx="3"/>
            <a:endCxn id="12" idx="1"/>
          </p:cNvCxnSpPr>
          <p:nvPr/>
        </p:nvCxnSpPr>
        <p:spPr>
          <a:xfrm>
            <a:off x="2212588" y="3186037"/>
            <a:ext cx="350820" cy="9162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87C3F7E8-47F2-DC4A-ADB9-86C7C4E700B7}"/>
              </a:ext>
            </a:extLst>
          </p:cNvPr>
          <p:cNvSpPr txBox="1"/>
          <p:nvPr/>
        </p:nvSpPr>
        <p:spPr>
          <a:xfrm>
            <a:off x="678832" y="394470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Video</a:t>
            </a:r>
            <a:endParaRPr lang="fr-FR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C378E0-AE9F-D74E-BCCB-7404C5B48331}"/>
              </a:ext>
            </a:extLst>
          </p:cNvPr>
          <p:cNvSpPr/>
          <p:nvPr/>
        </p:nvSpPr>
        <p:spPr>
          <a:xfrm>
            <a:off x="9802200" y="4795281"/>
            <a:ext cx="36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9BFB1A38-F5D6-8045-BDF5-DA73145EB00C}"/>
              </a:ext>
            </a:extLst>
          </p:cNvPr>
          <p:cNvSpPr>
            <a:spLocks noChangeAspect="1"/>
          </p:cNvSpPr>
          <p:nvPr/>
        </p:nvSpPr>
        <p:spPr>
          <a:xfrm>
            <a:off x="9802200" y="4672881"/>
            <a:ext cx="482400" cy="48240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3D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CFD9AC17-D0AC-3249-A51E-846E74309019}"/>
              </a:ext>
            </a:extLst>
          </p:cNvPr>
          <p:cNvSpPr txBox="1"/>
          <p:nvPr/>
        </p:nvSpPr>
        <p:spPr>
          <a:xfrm>
            <a:off x="5267599" y="4909617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B4A0F4B9-E46D-9245-B394-4BE7866E2869}"/>
              </a:ext>
            </a:extLst>
          </p:cNvPr>
          <p:cNvSpPr txBox="1"/>
          <p:nvPr/>
        </p:nvSpPr>
        <p:spPr>
          <a:xfrm>
            <a:off x="10314433" y="4799982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inflated</a:t>
            </a:r>
            <a:r>
              <a:rPr lang="fr-FR" dirty="0"/>
              <a:t> </a:t>
            </a:r>
            <a:r>
              <a:rPr lang="fr-FR" dirty="0" err="1"/>
              <a:t>kernel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5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3" grpId="0"/>
      <p:bldP spid="37" grpId="0"/>
      <p:bldP spid="38" grpId="0"/>
      <p:bldP spid="39" grpId="0"/>
      <p:bldP spid="40" grpId="0"/>
      <p:bldP spid="6" grpId="0"/>
      <p:bldP spid="54" grpId="0"/>
      <p:bldP spid="64" grpId="0"/>
      <p:bldP spid="74" grpId="0" animBg="1"/>
      <p:bldP spid="75" grpId="0" animBg="1"/>
      <p:bldP spid="75" grpId="1" animBg="1"/>
      <p:bldP spid="75" grpId="2" animBg="1"/>
      <p:bldP spid="78" grpId="0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320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Structured</a:t>
            </a:r>
            <a:r>
              <a:rPr lang="en-US" sz="4800" dirty="0"/>
              <a:t> Deep Learning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DCDDD35-1872-6D40-986F-DC42EFB8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852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3351" y="4338039"/>
            <a:ext cx="2852057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Visual Attention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« Glimpse Clouds »</a:t>
            </a:r>
          </a:p>
          <a:p>
            <a:pPr algn="ctr"/>
            <a:r>
              <a:rPr lang="en-US" i="1" u="sng" dirty="0"/>
              <a:t>F. </a:t>
            </a:r>
            <a:r>
              <a:rPr lang="en-US" i="1" u="sng" dirty="0" err="1"/>
              <a:t>Baradel</a:t>
            </a:r>
            <a:r>
              <a:rPr lang="en-US" i="1" dirty="0"/>
              <a:t>, C. Wolf, J. Mille, G. Taylor</a:t>
            </a:r>
          </a:p>
          <a:p>
            <a:pPr algn="ctr"/>
            <a:r>
              <a:rPr lang="en-US" b="1" dirty="0"/>
              <a:t>CVPR'18</a:t>
            </a:r>
          </a:p>
        </p:txBody>
      </p:sp>
      <p:sp>
        <p:nvSpPr>
          <p:cNvPr id="5" name="Rectangle 4"/>
          <p:cNvSpPr/>
          <p:nvPr/>
        </p:nvSpPr>
        <p:spPr>
          <a:xfrm>
            <a:off x="4448493" y="4276484"/>
            <a:ext cx="371563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Entity-level interactions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« Object level Reasoning »</a:t>
            </a:r>
          </a:p>
          <a:p>
            <a:pPr algn="ctr"/>
            <a:r>
              <a:rPr lang="en-US" i="1" u="sng" dirty="0"/>
              <a:t>F. </a:t>
            </a:r>
            <a:r>
              <a:rPr lang="en-US" i="1" u="sng" dirty="0" err="1"/>
              <a:t>Baradel</a:t>
            </a:r>
            <a:r>
              <a:rPr lang="en-US" i="1" dirty="0"/>
              <a:t>, N. </a:t>
            </a:r>
            <a:r>
              <a:rPr lang="en-US" i="1" dirty="0" err="1"/>
              <a:t>Neverova</a:t>
            </a:r>
            <a:r>
              <a:rPr lang="en-US" i="1" dirty="0"/>
              <a:t>, C. Wolf,</a:t>
            </a:r>
          </a:p>
          <a:p>
            <a:pPr algn="ctr"/>
            <a:r>
              <a:rPr lang="en-US" i="1" dirty="0"/>
              <a:t>J. Mille, G. Mori</a:t>
            </a:r>
          </a:p>
          <a:p>
            <a:pPr algn="ctr"/>
            <a:r>
              <a:rPr lang="en-US" b="1" dirty="0"/>
              <a:t>ECCV'18</a:t>
            </a:r>
          </a:p>
        </p:txBody>
      </p:sp>
      <p:sp>
        <p:nvSpPr>
          <p:cNvPr id="6" name="Rectangle 5"/>
          <p:cNvSpPr/>
          <p:nvPr/>
        </p:nvSpPr>
        <p:spPr>
          <a:xfrm>
            <a:off x="8248867" y="4276484"/>
            <a:ext cx="3254829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Reasoning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«  Counterfactual learning »</a:t>
            </a:r>
          </a:p>
          <a:p>
            <a:pPr algn="ctr"/>
            <a:r>
              <a:rPr lang="en-US" i="1" u="sng" dirty="0"/>
              <a:t>F. </a:t>
            </a:r>
            <a:r>
              <a:rPr lang="en-US" i="1" u="sng" dirty="0" err="1"/>
              <a:t>Baradel</a:t>
            </a:r>
            <a:r>
              <a:rPr lang="en-US" i="1" dirty="0"/>
              <a:t>, N. </a:t>
            </a:r>
            <a:r>
              <a:rPr lang="en-US" i="1" dirty="0" err="1"/>
              <a:t>Neverova</a:t>
            </a:r>
            <a:r>
              <a:rPr lang="en-US" i="1" dirty="0"/>
              <a:t>, J. Mille, G. Mori, C. Wolf</a:t>
            </a:r>
          </a:p>
          <a:p>
            <a:pPr algn="ctr"/>
            <a:r>
              <a:rPr lang="en-US" b="1" dirty="0"/>
              <a:t>ICLR’20 (spotlight)</a:t>
            </a:r>
          </a:p>
        </p:txBody>
      </p:sp>
      <p:pic>
        <p:nvPicPr>
          <p:cNvPr id="8" name="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5809" y="1937576"/>
            <a:ext cx="3487143" cy="20549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ou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50058" y="1937576"/>
            <a:ext cx="2054923" cy="2054923"/>
          </a:xfrm>
          <a:prstGeom prst="rect">
            <a:avLst/>
          </a:prstGeom>
        </p:spPr>
      </p:pic>
      <p:pic>
        <p:nvPicPr>
          <p:cNvPr id="4" name="out" descr="out">
            <a:hlinkClick r:id="" action="ppaction://media"/>
            <a:extLst>
              <a:ext uri="{FF2B5EF4-FFF2-40B4-BE49-F238E27FC236}">
                <a16:creationId xmlns:a16="http://schemas.microsoft.com/office/drawing/2014/main" id="{5C6378A4-60AD-B44C-9DF7-65EB1747D94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35542" y="1937575"/>
            <a:ext cx="2741541" cy="20550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1609C8-3172-3642-8BD2-8E740A2C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4508B-F1F4-B344-B50F-1E6FE40F5DD2}" type="slidenum">
              <a:rPr lang="fr-FR" smtClean="0"/>
              <a:t>9</a:t>
            </a:fld>
            <a:endParaRPr lang="fr-FR" dirty="0"/>
          </a:p>
        </p:txBody>
      </p:sp>
      <p:grpSp>
        <p:nvGrpSpPr>
          <p:cNvPr id="10" name="Grouper 27">
            <a:extLst>
              <a:ext uri="{FF2B5EF4-FFF2-40B4-BE49-F238E27FC236}">
                <a16:creationId xmlns:a16="http://schemas.microsoft.com/office/drawing/2014/main" id="{B0CF6C7E-86C2-CA43-8820-DEBC320F7545}"/>
              </a:ext>
            </a:extLst>
          </p:cNvPr>
          <p:cNvGrpSpPr>
            <a:grpSpLocks noChangeAspect="1"/>
          </p:cNvGrpSpPr>
          <p:nvPr/>
        </p:nvGrpSpPr>
        <p:grpSpPr>
          <a:xfrm>
            <a:off x="765809" y="4993213"/>
            <a:ext cx="1206392" cy="1440000"/>
            <a:chOff x="3659438" y="1612767"/>
            <a:chExt cx="1736245" cy="207245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A6ACC01-0AE4-234D-899E-92C52768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86211" y="1612767"/>
              <a:ext cx="1282700" cy="1397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2C7603-B30C-C945-ADB2-492E80E108B0}"/>
                </a:ext>
              </a:extLst>
            </p:cNvPr>
            <p:cNvSpPr/>
            <p:nvPr/>
          </p:nvSpPr>
          <p:spPr>
            <a:xfrm>
              <a:off x="3659438" y="3038887"/>
              <a:ext cx="173624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/>
                <a:t>Christian Wolf</a:t>
              </a:r>
            </a:p>
            <a:p>
              <a:pPr algn="ctr"/>
              <a:r>
                <a:rPr lang="fr-FR" dirty="0"/>
                <a:t>INSA Lyon - LIRIS</a:t>
              </a:r>
            </a:p>
          </p:txBody>
        </p:sp>
      </p:grpSp>
      <p:grpSp>
        <p:nvGrpSpPr>
          <p:cNvPr id="13" name="Grouper 26">
            <a:extLst>
              <a:ext uri="{FF2B5EF4-FFF2-40B4-BE49-F238E27FC236}">
                <a16:creationId xmlns:a16="http://schemas.microsoft.com/office/drawing/2014/main" id="{AD53138E-82BF-C941-868A-F7C82788F984}"/>
              </a:ext>
            </a:extLst>
          </p:cNvPr>
          <p:cNvGrpSpPr>
            <a:grpSpLocks noChangeAspect="1"/>
          </p:cNvGrpSpPr>
          <p:nvPr/>
        </p:nvGrpSpPr>
        <p:grpSpPr>
          <a:xfrm>
            <a:off x="2673331" y="4993213"/>
            <a:ext cx="1333699" cy="1440000"/>
            <a:chOff x="6360554" y="1611979"/>
            <a:chExt cx="1920526" cy="2073238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4672CE6-4E73-694A-A13B-69F837A97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85817" y="1611979"/>
              <a:ext cx="1270000" cy="1397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8D5F3BB-883F-6A4C-8120-BE1F8743593E}"/>
                </a:ext>
              </a:extLst>
            </p:cNvPr>
            <p:cNvSpPr/>
            <p:nvPr/>
          </p:nvSpPr>
          <p:spPr>
            <a:xfrm>
              <a:off x="6360554" y="3038886"/>
              <a:ext cx="192052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/>
                <a:t>Julien Mille</a:t>
              </a:r>
            </a:p>
            <a:p>
              <a:pPr algn="ctr"/>
              <a:r>
                <a:rPr lang="fr-FR" dirty="0"/>
                <a:t>INSA CVL - LI Tours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51CF305-24F2-534D-A4B4-87FE1AFEAE62}"/>
              </a:ext>
            </a:extLst>
          </p:cNvPr>
          <p:cNvGrpSpPr>
            <a:grpSpLocks noChangeAspect="1"/>
          </p:cNvGrpSpPr>
          <p:nvPr/>
        </p:nvGrpSpPr>
        <p:grpSpPr>
          <a:xfrm>
            <a:off x="8651164" y="4993213"/>
            <a:ext cx="1289560" cy="1440000"/>
            <a:chOff x="8156963" y="4387778"/>
            <a:chExt cx="2102306" cy="234756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19BD7DD9-BB82-874F-886F-961C2180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54066" y="4387778"/>
              <a:ext cx="1308100" cy="1397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4956B8-C3EA-4148-8DF8-D5398BC81D71}"/>
                </a:ext>
              </a:extLst>
            </p:cNvPr>
            <p:cNvSpPr/>
            <p:nvPr/>
          </p:nvSpPr>
          <p:spPr>
            <a:xfrm>
              <a:off x="8156963" y="5812008"/>
              <a:ext cx="210230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/>
                <a:t>Graham W. Taylor</a:t>
              </a:r>
            </a:p>
            <a:p>
              <a:pPr algn="ctr"/>
              <a:r>
                <a:rPr lang="fr-FR" dirty="0" err="1"/>
                <a:t>University</a:t>
              </a:r>
              <a:r>
                <a:rPr lang="fr-FR" dirty="0"/>
                <a:t> of Guelph</a:t>
              </a:r>
            </a:p>
            <a:p>
              <a:pPr algn="ctr"/>
              <a:r>
                <a:rPr lang="fr-FR" dirty="0" err="1"/>
                <a:t>Vector</a:t>
              </a:r>
              <a:r>
                <a:rPr lang="fr-FR" dirty="0"/>
                <a:t> Institute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27174 -0.0560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-28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29427 0.077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4" y="384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6849</TotalTime>
  <Words>1733</Words>
  <Application>Microsoft Macintosh PowerPoint</Application>
  <PresentationFormat>Grand écran</PresentationFormat>
  <Paragraphs>681</Paragraphs>
  <Slides>43</Slides>
  <Notes>43</Notes>
  <HiddenSlides>0</HiddenSlides>
  <MMClips>27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Thème Office</vt:lpstr>
      <vt:lpstr>Structured Deep Learning  for Video Analysis</vt:lpstr>
      <vt:lpstr>What is video understanding?</vt:lpstr>
      <vt:lpstr>Why video understanding?</vt:lpstr>
      <vt:lpstr>A video understanding task Action Recognition</vt:lpstr>
      <vt:lpstr>Human Pose</vt:lpstr>
      <vt:lpstr>Context &amp; Appearance</vt:lpstr>
      <vt:lpstr>Action Recognition Recent works</vt:lpstr>
      <vt:lpstr>Structured Deep Learning</vt:lpstr>
      <vt:lpstr>Outline</vt:lpstr>
      <vt:lpstr>Visual Attention</vt:lpstr>
      <vt:lpstr>Visual Attention</vt:lpstr>
      <vt:lpstr>Action Recognition Baseline</vt:lpstr>
      <vt:lpstr>Glimpse Clouds Method</vt:lpstr>
      <vt:lpstr>Glimpse Clouds State-of-the-art results</vt:lpstr>
      <vt:lpstr>Glimpse Clouds Ablation study</vt:lpstr>
      <vt:lpstr>Glimpse Clouds Visualization</vt:lpstr>
      <vt:lpstr>Outline</vt:lpstr>
      <vt:lpstr>Object-level Reasoning</vt:lpstr>
      <vt:lpstr>Object-level Reasoning</vt:lpstr>
      <vt:lpstr>Image as a set of objects</vt:lpstr>
      <vt:lpstr>Object Relation Network</vt:lpstr>
      <vt:lpstr>Object Relation Network</vt:lpstr>
      <vt:lpstr>Object Relation Network</vt:lpstr>
      <vt:lpstr>Object Relation Network State-of-the-art</vt:lpstr>
      <vt:lpstr>Object Relation Network Ablation study</vt:lpstr>
      <vt:lpstr>Object Relation Network Interactions</vt:lpstr>
      <vt:lpstr>Outline</vt:lpstr>
      <vt:lpstr>Reasoning &amp; Causation</vt:lpstr>
      <vt:lpstr>Counterfactual Future forecasting</vt:lpstr>
      <vt:lpstr>Counterfactual Future forecasting</vt:lpstr>
      <vt:lpstr>CoPhy benchmark</vt:lpstr>
      <vt:lpstr>CoPhyNet Unsupervised confounders estimations</vt:lpstr>
      <vt:lpstr>CoPhyNet Unsupervised confounders estimations</vt:lpstr>
      <vt:lpstr>CoPhyNet Trajectory prediction</vt:lpstr>
      <vt:lpstr>Human study</vt:lpstr>
      <vt:lpstr>Cophynet Results</vt:lpstr>
      <vt:lpstr>Conclusion</vt:lpstr>
      <vt:lpstr>Other works Pose-driven Attention</vt:lpstr>
      <vt:lpstr>Other works Self-supervised learning</vt:lpstr>
      <vt:lpstr>What next? Real word counterfactual predictions</vt:lpstr>
      <vt:lpstr>What next? Real word counterfactual predictions</vt:lpstr>
      <vt:lpstr>What next? Disentangled representation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Structured Deep Learning for Video Analysis</dc:title>
  <dc:creator>Utilisateur de Microsoft Office</dc:creator>
  <cp:lastModifiedBy>Microsoft Office User</cp:lastModifiedBy>
  <cp:revision>272</cp:revision>
  <dcterms:created xsi:type="dcterms:W3CDTF">2020-04-24T13:21:32Z</dcterms:created>
  <dcterms:modified xsi:type="dcterms:W3CDTF">2020-07-01T13:30:27Z</dcterms:modified>
</cp:coreProperties>
</file>